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20" r:id="rId2"/>
    <p:sldMasterId id="2147483756" r:id="rId3"/>
    <p:sldMasterId id="2147483768" r:id="rId4"/>
    <p:sldMasterId id="2147483876" r:id="rId5"/>
    <p:sldMasterId id="2147483888" r:id="rId6"/>
    <p:sldMasterId id="2147483900" r:id="rId7"/>
    <p:sldMasterId id="2147483912" r:id="rId8"/>
    <p:sldMasterId id="2147483924" r:id="rId9"/>
    <p:sldMasterId id="2147483936" r:id="rId10"/>
    <p:sldMasterId id="2147483948" r:id="rId11"/>
    <p:sldMasterId id="2147483960" r:id="rId12"/>
    <p:sldMasterId id="2147483972" r:id="rId13"/>
    <p:sldMasterId id="2147483984" r:id="rId14"/>
    <p:sldMasterId id="2147483996" r:id="rId15"/>
    <p:sldMasterId id="2147484008" r:id="rId16"/>
  </p:sldMasterIdLst>
  <p:notesMasterIdLst>
    <p:notesMasterId r:id="rId46"/>
  </p:notesMasterIdLst>
  <p:sldIdLst>
    <p:sldId id="256" r:id="rId17"/>
    <p:sldId id="265" r:id="rId18"/>
    <p:sldId id="286" r:id="rId19"/>
    <p:sldId id="257" r:id="rId20"/>
    <p:sldId id="287" r:id="rId21"/>
    <p:sldId id="291" r:id="rId22"/>
    <p:sldId id="315" r:id="rId23"/>
    <p:sldId id="311" r:id="rId24"/>
    <p:sldId id="312" r:id="rId25"/>
    <p:sldId id="309" r:id="rId26"/>
    <p:sldId id="314" r:id="rId27"/>
    <p:sldId id="310" r:id="rId28"/>
    <p:sldId id="316" r:id="rId29"/>
    <p:sldId id="317" r:id="rId30"/>
    <p:sldId id="318" r:id="rId31"/>
    <p:sldId id="292" r:id="rId32"/>
    <p:sldId id="293" r:id="rId33"/>
    <p:sldId id="320" r:id="rId34"/>
    <p:sldId id="321" r:id="rId35"/>
    <p:sldId id="322" r:id="rId36"/>
    <p:sldId id="326" r:id="rId37"/>
    <p:sldId id="327" r:id="rId38"/>
    <p:sldId id="331" r:id="rId39"/>
    <p:sldId id="264" r:id="rId40"/>
    <p:sldId id="328" r:id="rId41"/>
    <p:sldId id="324" r:id="rId42"/>
    <p:sldId id="325" r:id="rId43"/>
    <p:sldId id="329" r:id="rId44"/>
    <p:sldId id="330" r:id="rId45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4EDEEF4-C5A4-E646-9251-85F7D5044870}">
          <p14:sldIdLst>
            <p14:sldId id="256"/>
            <p14:sldId id="265"/>
            <p14:sldId id="286"/>
            <p14:sldId id="257"/>
            <p14:sldId id="287"/>
            <p14:sldId id="291"/>
            <p14:sldId id="315"/>
            <p14:sldId id="311"/>
            <p14:sldId id="312"/>
            <p14:sldId id="309"/>
            <p14:sldId id="314"/>
            <p14:sldId id="310"/>
            <p14:sldId id="316"/>
            <p14:sldId id="317"/>
            <p14:sldId id="318"/>
            <p14:sldId id="292"/>
            <p14:sldId id="293"/>
            <p14:sldId id="320"/>
            <p14:sldId id="321"/>
            <p14:sldId id="322"/>
            <p14:sldId id="326"/>
            <p14:sldId id="327"/>
            <p14:sldId id="331"/>
            <p14:sldId id="264"/>
            <p14:sldId id="328"/>
            <p14:sldId id="324"/>
            <p14:sldId id="325"/>
            <p14:sldId id="329"/>
            <p14:sldId id="33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5F5F"/>
    <a:srgbClr val="333333"/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7638" autoAdjust="0"/>
  </p:normalViewPr>
  <p:slideViewPr>
    <p:cSldViewPr snapToGrid="0" snapToObjects="1">
      <p:cViewPr>
        <p:scale>
          <a:sx n="100" d="100"/>
          <a:sy n="100" d="100"/>
        </p:scale>
        <p:origin x="-36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9" Type="http://schemas.openxmlformats.org/officeDocument/2006/relationships/slide" Target="slides/slide23.xml"/><Relationship Id="rId21" Type="http://schemas.openxmlformats.org/officeDocument/2006/relationships/slide" Target="slides/slide5.xml"/><Relationship Id="rId34" Type="http://schemas.openxmlformats.org/officeDocument/2006/relationships/slide" Target="slides/slide18.xml"/><Relationship Id="rId42" Type="http://schemas.openxmlformats.org/officeDocument/2006/relationships/slide" Target="slides/slide26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3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49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3.xml"/><Relationship Id="rId31" Type="http://schemas.openxmlformats.org/officeDocument/2006/relationships/slide" Target="slides/slide15.xml"/><Relationship Id="rId44" Type="http://schemas.openxmlformats.org/officeDocument/2006/relationships/slide" Target="slides/slide2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slide" Target="slides/slide27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9E24516-3AC3-4806-9DAE-6D140B922211}" type="datetimeFigureOut">
              <a:rPr lang="zh-CN" altLang="en-US"/>
              <a:pPr>
                <a:defRPr/>
              </a:pPr>
              <a:t>2014/3/7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FBC8C5D1-86DC-44E9-9AB3-4ABA5F26050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44962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 smtClean="0"/>
              <a:t>21/12/2012</a:t>
            </a:r>
            <a:endParaRPr 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20252E-6EE5-46BC-910C-AA0C1D3D5C4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Confidential Property 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66789-A7F6-40AD-AF45-05D239025E1F}" type="datetime1">
              <a:rPr lang="en-US" altLang="zh-CN"/>
              <a:pPr>
                <a:defRPr/>
              </a:pPr>
              <a:t>3/7/2014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542B2-87A8-4497-A818-9D5ABF42D4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20252E-6EE5-46BC-910C-AA0C1D3D5C4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Confidential Property 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86439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66F629-839F-4CF8-8D8C-621D726C3B4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58617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526368-EE22-4307-A901-5289BE2B748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04007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0C2ABF-3621-4A7B-B01E-8190B62A44C9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60A39F-9B0C-49B5-BF9F-3094C67C1B5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12889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54D911-5B56-4F3E-91B5-9B01BD9E68FC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D6C57-2981-458C-961A-AA95578C845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9084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C85739-26B9-4D8D-A018-962CD52B40A8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ECB4B-D2CC-454D-B209-F237170BC4A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86474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67CFB7-6F8D-455B-B0BA-74320D8F6953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0983B9-E7DA-44E5-89F3-6E14F1CB98D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03569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635BF-9F13-4F7E-9A23-D0C0429536B8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826950-E1C6-4FA5-B4B6-0E609009887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16896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AD7A76-B007-44B9-BF18-CE8C23967C8F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7324C6-9C3E-4C0B-8A93-06D9B6C182B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66924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66789-A7F6-40AD-AF45-05D239025E1F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542B2-87A8-4497-A818-9D5ABF42D4D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488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AE177F-F4EA-4C11-AD6E-688C2F42CFC0}" type="datetime1">
              <a:rPr lang="en-US" altLang="zh-CN"/>
              <a:pPr>
                <a:defRPr/>
              </a:pPr>
              <a:t>3/7/2014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42EB18-B431-4CBB-ADE1-A155786F27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AE177F-F4EA-4C11-AD6E-688C2F42CFC0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42EB18-B431-4CBB-ADE1-A155786F274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05952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20252E-6EE5-46BC-910C-AA0C1D3D5C4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Confidential Property 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74950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66F629-839F-4CF8-8D8C-621D726C3B4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13877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526368-EE22-4307-A901-5289BE2B748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78778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0C2ABF-3621-4A7B-B01E-8190B62A44C9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60A39F-9B0C-49B5-BF9F-3094C67C1B5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08067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54D911-5B56-4F3E-91B5-9B01BD9E68FC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D6C57-2981-458C-961A-AA95578C845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44694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C85739-26B9-4D8D-A018-962CD52B40A8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ECB4B-D2CC-454D-B209-F237170BC4A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4938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67CFB7-6F8D-455B-B0BA-74320D8F6953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0983B9-E7DA-44E5-89F3-6E14F1CB98D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17826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635BF-9F13-4F7E-9A23-D0C0429536B8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826950-E1C6-4FA5-B4B6-0E609009887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51804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AD7A76-B007-44B9-BF18-CE8C23967C8F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7324C6-9C3E-4C0B-8A93-06D9B6C182B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9839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t>21/12/2012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20252E-6EE5-46BC-910C-AA0C1D3D5C4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16255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66789-A7F6-40AD-AF45-05D239025E1F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542B2-87A8-4497-A818-9D5ABF42D4D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0694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AE177F-F4EA-4C11-AD6E-688C2F42CFC0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42EB18-B431-4CBB-ADE1-A155786F274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88812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20252E-6EE5-46BC-910C-AA0C1D3D5C4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Confidential Property 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98883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66F629-839F-4CF8-8D8C-621D726C3B4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96502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526368-EE22-4307-A901-5289BE2B748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85666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0C2ABF-3621-4A7B-B01E-8190B62A44C9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60A39F-9B0C-49B5-BF9F-3094C67C1B5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52963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54D911-5B56-4F3E-91B5-9B01BD9E68FC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D6C57-2981-458C-961A-AA95578C845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91644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C85739-26B9-4D8D-A018-962CD52B40A8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ECB4B-D2CC-454D-B209-F237170BC4A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73563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67CFB7-6F8D-455B-B0BA-74320D8F6953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0983B9-E7DA-44E5-89F3-6E14F1CB98D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650880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635BF-9F13-4F7E-9A23-D0C0429536B8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826950-E1C6-4FA5-B4B6-0E609009887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79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66F629-839F-4CF8-8D8C-621D726C3B4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260049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AD7A76-B007-44B9-BF18-CE8C23967C8F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7324C6-9C3E-4C0B-8A93-06D9B6C182B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38222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66789-A7F6-40AD-AF45-05D239025E1F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542B2-87A8-4497-A818-9D5ABF42D4D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52186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AE177F-F4EA-4C11-AD6E-688C2F42CFC0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42EB18-B431-4CBB-ADE1-A155786F274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712633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20252E-6EE5-46BC-910C-AA0C1D3D5C4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Confidential Property 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21211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66F629-839F-4CF8-8D8C-621D726C3B4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119124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526368-EE22-4307-A901-5289BE2B748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86049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0C2ABF-3621-4A7B-B01E-8190B62A44C9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60A39F-9B0C-49B5-BF9F-3094C67C1B5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1558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54D911-5B56-4F3E-91B5-9B01BD9E68FC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D6C57-2981-458C-961A-AA95578C845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77829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C85739-26B9-4D8D-A018-962CD52B40A8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ECB4B-D2CC-454D-B209-F237170BC4A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37622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67CFB7-6F8D-455B-B0BA-74320D8F6953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0983B9-E7DA-44E5-89F3-6E14F1CB98D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659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526368-EE22-4307-A901-5289BE2B748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39928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635BF-9F13-4F7E-9A23-D0C0429536B8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826950-E1C6-4FA5-B4B6-0E609009887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079564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AD7A76-B007-44B9-BF18-CE8C23967C8F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7324C6-9C3E-4C0B-8A93-06D9B6C182B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63278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66789-A7F6-40AD-AF45-05D239025E1F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542B2-87A8-4497-A818-9D5ABF42D4D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127704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AE177F-F4EA-4C11-AD6E-688C2F42CFC0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42EB18-B431-4CBB-ADE1-A155786F274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658231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20252E-6EE5-46BC-910C-AA0C1D3D5C4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Confidential Property 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679426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66F629-839F-4CF8-8D8C-621D726C3B4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44709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526368-EE22-4307-A901-5289BE2B748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75292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0C2ABF-3621-4A7B-B01E-8190B62A44C9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60A39F-9B0C-49B5-BF9F-3094C67C1B5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48292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54D911-5B56-4F3E-91B5-9B01BD9E68FC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D6C57-2981-458C-961A-AA95578C845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968690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C85739-26B9-4D8D-A018-962CD52B40A8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ECB4B-D2CC-454D-B209-F237170BC4A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966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0C2ABF-3621-4A7B-B01E-8190B62A44C9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60A39F-9B0C-49B5-BF9F-3094C67C1B56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654314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67CFB7-6F8D-455B-B0BA-74320D8F6953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0983B9-E7DA-44E5-89F3-6E14F1CB98D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867010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635BF-9F13-4F7E-9A23-D0C0429536B8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826950-E1C6-4FA5-B4B6-0E609009887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900264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AD7A76-B007-44B9-BF18-CE8C23967C8F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7324C6-9C3E-4C0B-8A93-06D9B6C182B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764986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66789-A7F6-40AD-AF45-05D239025E1F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542B2-87A8-4497-A818-9D5ABF42D4D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85856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AE177F-F4EA-4C11-AD6E-688C2F42CFC0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42EB18-B431-4CBB-ADE1-A155786F274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21446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20252E-6EE5-46BC-910C-AA0C1D3D5C4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Confidential Property 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792782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66F629-839F-4CF8-8D8C-621D726C3B4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990228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526368-EE22-4307-A901-5289BE2B748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093342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0C2ABF-3621-4A7B-B01E-8190B62A44C9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60A39F-9B0C-49B5-BF9F-3094C67C1B5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885289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54D911-5B56-4F3E-91B5-9B01BD9E68FC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D6C57-2981-458C-961A-AA95578C845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517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54D911-5B56-4F3E-91B5-9B01BD9E68FC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D6C57-2981-458C-961A-AA95578C845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611282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C85739-26B9-4D8D-A018-962CD52B40A8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ECB4B-D2CC-454D-B209-F237170BC4A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39170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67CFB7-6F8D-455B-B0BA-74320D8F6953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0983B9-E7DA-44E5-89F3-6E14F1CB98D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336600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635BF-9F13-4F7E-9A23-D0C0429536B8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826950-E1C6-4FA5-B4B6-0E609009887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298332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AD7A76-B007-44B9-BF18-CE8C23967C8F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7324C6-9C3E-4C0B-8A93-06D9B6C182B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414604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66789-A7F6-40AD-AF45-05D239025E1F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542B2-87A8-4497-A818-9D5ABF42D4D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009454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AE177F-F4EA-4C11-AD6E-688C2F42CFC0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42EB18-B431-4CBB-ADE1-A155786F274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438101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20252E-6EE5-46BC-910C-AA0C1D3D5C4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Confidential Property 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56725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66F629-839F-4CF8-8D8C-621D726C3B4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2231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526368-EE22-4307-A901-5289BE2B748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063599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0C2ABF-3621-4A7B-B01E-8190B62A44C9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60A39F-9B0C-49B5-BF9F-3094C67C1B5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9590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C85739-26B9-4D8D-A018-962CD52B40A8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ECB4B-D2CC-454D-B209-F237170BC4A6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0081354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54D911-5B56-4F3E-91B5-9B01BD9E68FC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D6C57-2981-458C-961A-AA95578C845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931336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C85739-26B9-4D8D-A018-962CD52B40A8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ECB4B-D2CC-454D-B209-F237170BC4A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226924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67CFB7-6F8D-455B-B0BA-74320D8F6953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0983B9-E7DA-44E5-89F3-6E14F1CB98D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496657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635BF-9F13-4F7E-9A23-D0C0429536B8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826950-E1C6-4FA5-B4B6-0E609009887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935956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AD7A76-B007-44B9-BF18-CE8C23967C8F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7324C6-9C3E-4C0B-8A93-06D9B6C182B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078371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66789-A7F6-40AD-AF45-05D239025E1F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542B2-87A8-4497-A818-9D5ABF42D4D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74556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AE177F-F4EA-4C11-AD6E-688C2F42CFC0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42EB18-B431-4CBB-ADE1-A155786F274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2849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67CFB7-6F8D-455B-B0BA-74320D8F6953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0983B9-E7DA-44E5-89F3-6E14F1CB98D7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39454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635BF-9F13-4F7E-9A23-D0C0429536B8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826950-E1C6-4FA5-B4B6-0E609009887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3752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dirty="0" smtClean="0"/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66F629-839F-4CF8-8D8C-621D726C3B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AD7A76-B007-44B9-BF18-CE8C23967C8F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7324C6-9C3E-4C0B-8A93-06D9B6C182B7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11608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66789-A7F6-40AD-AF45-05D239025E1F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542B2-87A8-4497-A818-9D5ABF42D4D7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76599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AE177F-F4EA-4C11-AD6E-688C2F42CFC0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42EB18-B431-4CBB-ADE1-A155786F274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95068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t>21/12/2012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20252E-6EE5-46BC-910C-AA0C1D3D5C4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80251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66F629-839F-4CF8-8D8C-621D726C3B4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0424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526368-EE22-4307-A901-5289BE2B748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97964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0C2ABF-3621-4A7B-B01E-8190B62A44C9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60A39F-9B0C-49B5-BF9F-3094C67C1B56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2872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54D911-5B56-4F3E-91B5-9B01BD9E68FC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D6C57-2981-458C-961A-AA95578C845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87645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C85739-26B9-4D8D-A018-962CD52B40A8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ECB4B-D2CC-454D-B209-F237170BC4A6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81187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67CFB7-6F8D-455B-B0BA-74320D8F6953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0983B9-E7DA-44E5-89F3-6E14F1CB98D7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1118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smtClean="0"/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526368-EE22-4307-A901-5289BE2B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635BF-9F13-4F7E-9A23-D0C0429536B8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826950-E1C6-4FA5-B4B6-0E609009887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1196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AD7A76-B007-44B9-BF18-CE8C23967C8F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7324C6-9C3E-4C0B-8A93-06D9B6C182B7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8979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66789-A7F6-40AD-AF45-05D239025E1F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542B2-87A8-4497-A818-9D5ABF42D4D7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70962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AE177F-F4EA-4C11-AD6E-688C2F42CFC0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42EB18-B431-4CBB-ADE1-A155786F274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43896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t>21/12/2012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20252E-6EE5-46BC-910C-AA0C1D3D5C4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87677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66F629-839F-4CF8-8D8C-621D726C3B4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08039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526368-EE22-4307-A901-5289BE2B748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0591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0C2ABF-3621-4A7B-B01E-8190B62A44C9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60A39F-9B0C-49B5-BF9F-3094C67C1B56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642483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54D911-5B56-4F3E-91B5-9B01BD9E68FC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D6C57-2981-458C-961A-AA95578C845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2029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C85739-26B9-4D8D-A018-962CD52B40A8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ECB4B-D2CC-454D-B209-F237170BC4A6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927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0C2ABF-3621-4A7B-B01E-8190B62A44C9}" type="datetime1">
              <a:rPr lang="en-US" altLang="zh-CN"/>
              <a:pPr>
                <a:defRPr/>
              </a:pPr>
              <a:t>3/7/2014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60A39F-9B0C-49B5-BF9F-3094C67C1B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67CFB7-6F8D-455B-B0BA-74320D8F6953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0983B9-E7DA-44E5-89F3-6E14F1CB98D7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50037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635BF-9F13-4F7E-9A23-D0C0429536B8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826950-E1C6-4FA5-B4B6-0E609009887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051160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AD7A76-B007-44B9-BF18-CE8C23967C8F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7324C6-9C3E-4C0B-8A93-06D9B6C182B7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4419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66789-A7F6-40AD-AF45-05D239025E1F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542B2-87A8-4497-A818-9D5ABF42D4D7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40995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AE177F-F4EA-4C11-AD6E-688C2F42CFC0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42EB18-B431-4CBB-ADE1-A155786F274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687179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20252E-6EE5-46BC-910C-AA0C1D3D5C4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Confidential Property 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2616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66F629-839F-4CF8-8D8C-621D726C3B4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5927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526368-EE22-4307-A901-5289BE2B748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68513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0C2ABF-3621-4A7B-B01E-8190B62A44C9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60A39F-9B0C-49B5-BF9F-3094C67C1B5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0060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54D911-5B56-4F3E-91B5-9B01BD9E68FC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D6C57-2981-458C-961A-AA95578C845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535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54D911-5B56-4F3E-91B5-9B01BD9E68FC}" type="datetime1">
              <a:rPr lang="en-US" altLang="zh-CN"/>
              <a:pPr>
                <a:defRPr/>
              </a:pPr>
              <a:t>3/7/2014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Confidential Property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D6C57-2981-458C-961A-AA95578C84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C85739-26B9-4D8D-A018-962CD52B40A8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ECB4B-D2CC-454D-B209-F237170BC4A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78433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67CFB7-6F8D-455B-B0BA-74320D8F6953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0983B9-E7DA-44E5-89F3-6E14F1CB98D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4624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635BF-9F13-4F7E-9A23-D0C0429536B8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826950-E1C6-4FA5-B4B6-0E609009887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1009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AD7A76-B007-44B9-BF18-CE8C23967C8F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7324C6-9C3E-4C0B-8A93-06D9B6C182B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69515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66789-A7F6-40AD-AF45-05D239025E1F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542B2-87A8-4497-A818-9D5ABF42D4D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8865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AE177F-F4EA-4C11-AD6E-688C2F42CFC0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42EB18-B431-4CBB-ADE1-A155786F274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28339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20252E-6EE5-46BC-910C-AA0C1D3D5C4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Confidential Property 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50192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66F629-839F-4CF8-8D8C-621D726C3B4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75362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526368-EE22-4307-A901-5289BE2B748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86886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0C2ABF-3621-4A7B-B01E-8190B62A44C9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60A39F-9B0C-49B5-BF9F-3094C67C1B5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034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C85739-26B9-4D8D-A018-962CD52B40A8}" type="datetime1">
              <a:rPr lang="en-US" altLang="zh-CN"/>
              <a:pPr>
                <a:defRPr/>
              </a:pPr>
              <a:t>3/7/2014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Confidential Property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ECB4B-D2CC-454D-B209-F237170BC4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54D911-5B56-4F3E-91B5-9B01BD9E68FC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D6C57-2981-458C-961A-AA95578C845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36583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C85739-26B9-4D8D-A018-962CD52B40A8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ECB4B-D2CC-454D-B209-F237170BC4A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60799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67CFB7-6F8D-455B-B0BA-74320D8F6953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0983B9-E7DA-44E5-89F3-6E14F1CB98D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64433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635BF-9F13-4F7E-9A23-D0C0429536B8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826950-E1C6-4FA5-B4B6-0E609009887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79698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AD7A76-B007-44B9-BF18-CE8C23967C8F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7324C6-9C3E-4C0B-8A93-06D9B6C182B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90028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66789-A7F6-40AD-AF45-05D239025E1F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542B2-87A8-4497-A818-9D5ABF42D4D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12970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AE177F-F4EA-4C11-AD6E-688C2F42CFC0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42EB18-B431-4CBB-ADE1-A155786F274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37530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t>21/12/2012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20252E-6EE5-46BC-910C-AA0C1D3D5C4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4635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66F629-839F-4CF8-8D8C-621D726C3B4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18746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526368-EE22-4307-A901-5289BE2B748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8840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67CFB7-6F8D-455B-B0BA-74320D8F6953}" type="datetime1">
              <a:rPr lang="en-US" altLang="zh-CN"/>
              <a:pPr>
                <a:defRPr/>
              </a:pPr>
              <a:t>3/7/2014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Confidential Property 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0983B9-E7DA-44E5-89F3-6E14F1CB98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0C2ABF-3621-4A7B-B01E-8190B62A44C9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60A39F-9B0C-49B5-BF9F-3094C67C1B56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848226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54D911-5B56-4F3E-91B5-9B01BD9E68FC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D6C57-2981-458C-961A-AA95578C845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869778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C85739-26B9-4D8D-A018-962CD52B40A8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ECB4B-D2CC-454D-B209-F237170BC4A6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390854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67CFB7-6F8D-455B-B0BA-74320D8F6953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0983B9-E7DA-44E5-89F3-6E14F1CB98D7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859141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635BF-9F13-4F7E-9A23-D0C0429536B8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826950-E1C6-4FA5-B4B6-0E609009887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758229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AD7A76-B007-44B9-BF18-CE8C23967C8F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7324C6-9C3E-4C0B-8A93-06D9B6C182B7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489665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66789-A7F6-40AD-AF45-05D239025E1F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542B2-87A8-4497-A818-9D5ABF42D4D7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967203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AE177F-F4EA-4C11-AD6E-688C2F42CFC0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42EB18-B431-4CBB-ADE1-A155786F274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451312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t>21/12/2012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20252E-6EE5-46BC-910C-AA0C1D3D5C4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956244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66F629-839F-4CF8-8D8C-621D726C3B4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5200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635BF-9F13-4F7E-9A23-D0C0429536B8}" type="datetime1">
              <a:rPr lang="en-US" altLang="zh-CN"/>
              <a:pPr>
                <a:defRPr/>
              </a:pPr>
              <a:t>3/7/2014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826950-E1C6-4FA5-B4B6-0E60900988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526368-EE22-4307-A901-5289BE2B748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018291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0C2ABF-3621-4A7B-B01E-8190B62A44C9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60A39F-9B0C-49B5-BF9F-3094C67C1B56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21984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54D911-5B56-4F3E-91B5-9B01BD9E68FC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D6C57-2981-458C-961A-AA95578C845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118472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C85739-26B9-4D8D-A018-962CD52B40A8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ECB4B-D2CC-454D-B209-F237170BC4A6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452496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67CFB7-6F8D-455B-B0BA-74320D8F6953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0983B9-E7DA-44E5-89F3-6E14F1CB98D7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391320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635BF-9F13-4F7E-9A23-D0C0429536B8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826950-E1C6-4FA5-B4B6-0E609009887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19387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AD7A76-B007-44B9-BF18-CE8C23967C8F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7324C6-9C3E-4C0B-8A93-06D9B6C182B7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035854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66789-A7F6-40AD-AF45-05D239025E1F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542B2-87A8-4497-A818-9D5ABF42D4D7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748123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AE177F-F4EA-4C11-AD6E-688C2F42CFC0}" type="datetime1">
              <a:rPr lang="en-US" altLang="zh-CN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42EB18-B431-4CBB-ADE1-A155786F274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019064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20252E-6EE5-46BC-910C-AA0C1D3D5C4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Confidential Property 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169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AD7A76-B007-44B9-BF18-CE8C23967C8F}" type="datetime1">
              <a:rPr lang="en-US" altLang="zh-CN"/>
              <a:pPr>
                <a:defRPr/>
              </a:pPr>
              <a:t>3/7/2014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7324C6-9C3E-4C0B-8A93-06D9B6C182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66F629-839F-4CF8-8D8C-621D726C3B4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62565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21/12/2012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526368-EE22-4307-A901-5289BE2B748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72061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0C2ABF-3621-4A7B-B01E-8190B62A44C9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60A39F-9B0C-49B5-BF9F-3094C67C1B5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583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54D911-5B56-4F3E-91B5-9B01BD9E68FC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D6C57-2981-458C-961A-AA95578C845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82119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C85739-26B9-4D8D-A018-962CD52B40A8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ECB4B-D2CC-454D-B209-F237170BC4A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47314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67CFB7-6F8D-455B-B0BA-74320D8F6953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0983B9-E7DA-44E5-89F3-6E14F1CB98D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53914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635BF-9F13-4F7E-9A23-D0C0429536B8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826950-E1C6-4FA5-B4B6-0E609009887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39141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AD7A76-B007-44B9-BF18-CE8C23967C8F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7324C6-9C3E-4C0B-8A93-06D9B6C182B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34981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66789-A7F6-40AD-AF45-05D239025E1F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542B2-87A8-4497-A818-9D5ABF42D4D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76420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AE177F-F4EA-4C11-AD6E-688C2F42CFC0}" type="datetime1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42EB18-B431-4CBB-ADE1-A155786F274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946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 dirty="0" smtClean="0"/>
              <a:t>04/01/2013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/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320252E-6EE5-46BC-910C-AA0C1D3D5C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04/01/2013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320252E-6EE5-46BC-910C-AA0C1D3D5C4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046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04/01/2013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320252E-6EE5-46BC-910C-AA0C1D3D5C4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08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04/01/2013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320252E-6EE5-46BC-910C-AA0C1D3D5C4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774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04/01/2013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320252E-6EE5-46BC-910C-AA0C1D3D5C4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243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04/01/2013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320252E-6EE5-46BC-910C-AA0C1D3D5C4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253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04/01/2013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320252E-6EE5-46BC-910C-AA0C1D3D5C4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468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04/01/2013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320252E-6EE5-46BC-910C-AA0C1D3D5C4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061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11" r:id="rId3"/>
    <p:sldLayoutId id="2147484012" r:id="rId4"/>
    <p:sldLayoutId id="2147484013" r:id="rId5"/>
    <p:sldLayoutId id="2147484014" r:id="rId6"/>
    <p:sldLayoutId id="2147484015" r:id="rId7"/>
    <p:sldLayoutId id="2147484016" r:id="rId8"/>
    <p:sldLayoutId id="2147484017" r:id="rId9"/>
    <p:sldLayoutId id="2147484018" r:id="rId10"/>
    <p:sldLayoutId id="2147484019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t>04/01/2013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320252E-6EE5-46BC-910C-AA0C1D3D5C4A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9678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t>04/01/2013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320252E-6EE5-46BC-910C-AA0C1D3D5C4A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1599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t>04/01/2013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320252E-6EE5-46BC-910C-AA0C1D3D5C4A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1947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04/01/2013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320252E-6EE5-46BC-910C-AA0C1D3D5C4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659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04/01/2013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320252E-6EE5-46BC-910C-AA0C1D3D5C4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78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t>04/01/2013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320252E-6EE5-46BC-910C-AA0C1D3D5C4A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0224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t>04/01/2013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320252E-6EE5-46BC-910C-AA0C1D3D5C4A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7664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04/01/2013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320252E-6EE5-46BC-910C-AA0C1D3D5C4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619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png"/><Relationship Id="rId7" Type="http://schemas.openxmlformats.org/officeDocument/2006/relationships/image" Target="../media/image40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png"/><Relationship Id="rId9" Type="http://schemas.openxmlformats.org/officeDocument/2006/relationships/image" Target="../media/image4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7" Type="http://schemas.openxmlformats.org/officeDocument/2006/relationships/image" Target="../media/image4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1.xml"/><Relationship Id="rId6" Type="http://schemas.openxmlformats.org/officeDocument/2006/relationships/image" Target="../media/image47.png"/><Relationship Id="rId5" Type="http://schemas.openxmlformats.org/officeDocument/2006/relationships/image" Target="../media/image46.gif"/><Relationship Id="rId4" Type="http://schemas.openxmlformats.org/officeDocument/2006/relationships/image" Target="../media/image45.gi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6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2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3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55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7" Type="http://schemas.openxmlformats.org/officeDocument/2006/relationships/slide" Target="slide29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7.xml"/><Relationship Id="rId6" Type="http://schemas.openxmlformats.org/officeDocument/2006/relationships/slide" Target="slide28.xml"/><Relationship Id="rId5" Type="http://schemas.openxmlformats.org/officeDocument/2006/relationships/slide" Target="slide27.xml"/><Relationship Id="rId4" Type="http://schemas.openxmlformats.org/officeDocument/2006/relationships/slide" Target="slide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/>
              <a:t>Confidential Property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9149535A-5D9A-48F0-96DD-6B524A7F1476}" type="slidenum">
              <a:rPr lang="en-US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CBBAB16-41A0-423F-A710-BC8E751E573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40" y="631824"/>
            <a:ext cx="6461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prstClr val="black"/>
                </a:solidFill>
              </a:rPr>
              <a:t>计算</a:t>
            </a:r>
            <a:r>
              <a:rPr lang="en-US" altLang="zh-CN" sz="4400" dirty="0" smtClean="0">
                <a:solidFill>
                  <a:prstClr val="black"/>
                </a:solidFill>
              </a:rPr>
              <a:t>——</a:t>
            </a:r>
            <a:r>
              <a:rPr lang="zh-CN" altLang="en-US" sz="4400" dirty="0">
                <a:solidFill>
                  <a:prstClr val="black"/>
                </a:solidFill>
              </a:rPr>
              <a:t>日期</a:t>
            </a:r>
          </a:p>
        </p:txBody>
      </p:sp>
      <p:sp>
        <p:nvSpPr>
          <p:cNvPr id="11" name="圆角矩形 15"/>
          <p:cNvSpPr/>
          <p:nvPr/>
        </p:nvSpPr>
        <p:spPr>
          <a:xfrm>
            <a:off x="428625" y="1702753"/>
            <a:ext cx="8358185" cy="1265416"/>
          </a:xfrm>
          <a:prstGeom prst="roundRect">
            <a:avLst>
              <a:gd name="adj" fmla="val 3068"/>
            </a:avLst>
          </a:prstGeom>
          <a:solidFill>
            <a:srgbClr val="FF7209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宋体" charset="0"/>
            </a:endParaRPr>
          </a:p>
        </p:txBody>
      </p:sp>
      <p:sp>
        <p:nvSpPr>
          <p:cNvPr id="12" name="TextBox 21"/>
          <p:cNvSpPr txBox="1">
            <a:spLocks noChangeArrowheads="1"/>
          </p:cNvSpPr>
          <p:nvPr/>
        </p:nvSpPr>
        <p:spPr bwMode="auto">
          <a:xfrm>
            <a:off x="647700" y="1767840"/>
            <a:ext cx="794861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1800" dirty="0" smtClean="0">
                <a:solidFill>
                  <a:prstClr val="white"/>
                </a:solidFill>
                <a:ea typeface="微软雅黑" charset="0"/>
              </a:rPr>
              <a:t>2014</a:t>
            </a:r>
            <a:r>
              <a:rPr lang="zh-CN" altLang="en-US" sz="1800" dirty="0" smtClean="0">
                <a:solidFill>
                  <a:prstClr val="white"/>
                </a:solidFill>
                <a:ea typeface="微软雅黑" charset="0"/>
              </a:rPr>
              <a:t>年</a:t>
            </a:r>
            <a:r>
              <a:rPr lang="en-US" altLang="zh-CN" sz="1800" dirty="0" smtClean="0">
                <a:solidFill>
                  <a:prstClr val="white"/>
                </a:solidFill>
                <a:ea typeface="微软雅黑" charset="0"/>
              </a:rPr>
              <a:t>1</a:t>
            </a:r>
            <a:r>
              <a:rPr lang="zh-CN" altLang="en-US" sz="1800" dirty="0" smtClean="0">
                <a:solidFill>
                  <a:prstClr val="white"/>
                </a:solidFill>
                <a:ea typeface="微软雅黑" charset="0"/>
              </a:rPr>
              <a:t>月</a:t>
            </a:r>
            <a:r>
              <a:rPr lang="en-US" altLang="zh-CN" sz="1800" dirty="0" smtClean="0">
                <a:solidFill>
                  <a:prstClr val="white"/>
                </a:solidFill>
                <a:ea typeface="微软雅黑" charset="0"/>
              </a:rPr>
              <a:t>1</a:t>
            </a:r>
            <a:r>
              <a:rPr lang="zh-CN" altLang="en-US" sz="1800" dirty="0" smtClean="0">
                <a:solidFill>
                  <a:prstClr val="white"/>
                </a:solidFill>
                <a:ea typeface="微软雅黑" charset="0"/>
              </a:rPr>
              <a:t>日是星期几？</a:t>
            </a:r>
            <a:endParaRPr lang="en-US" altLang="zh-CN" sz="1800" dirty="0" smtClean="0">
              <a:solidFill>
                <a:prstClr val="white"/>
              </a:solidFill>
              <a:ea typeface="微软雅黑" charset="0"/>
            </a:endParaRPr>
          </a:p>
          <a:p>
            <a:pPr eaLnBrk="1" hangingPunct="1"/>
            <a:r>
              <a:rPr lang="en-US" altLang="zh-CN" sz="1800" dirty="0" smtClean="0">
                <a:solidFill>
                  <a:prstClr val="white"/>
                </a:solidFill>
                <a:ea typeface="微软雅黑" charset="0"/>
              </a:rPr>
              <a:t>2015</a:t>
            </a:r>
            <a:r>
              <a:rPr lang="zh-CN" altLang="en-US" sz="1800" dirty="0" smtClean="0">
                <a:solidFill>
                  <a:prstClr val="white"/>
                </a:solidFill>
                <a:ea typeface="微软雅黑" charset="0"/>
              </a:rPr>
              <a:t>年</a:t>
            </a:r>
            <a:r>
              <a:rPr lang="en-US" altLang="zh-CN" sz="1800" dirty="0" smtClean="0">
                <a:solidFill>
                  <a:prstClr val="white"/>
                </a:solidFill>
                <a:ea typeface="微软雅黑" charset="0"/>
              </a:rPr>
              <a:t>1</a:t>
            </a:r>
            <a:r>
              <a:rPr lang="zh-CN" altLang="en-US" sz="1800" dirty="0" smtClean="0">
                <a:solidFill>
                  <a:prstClr val="white"/>
                </a:solidFill>
                <a:ea typeface="微软雅黑" charset="0"/>
              </a:rPr>
              <a:t>月</a:t>
            </a:r>
            <a:r>
              <a:rPr lang="en-US" altLang="zh-CN" sz="1800" dirty="0" smtClean="0">
                <a:solidFill>
                  <a:prstClr val="white"/>
                </a:solidFill>
                <a:ea typeface="微软雅黑" charset="0"/>
              </a:rPr>
              <a:t>1</a:t>
            </a:r>
            <a:r>
              <a:rPr lang="zh-CN" altLang="en-US" sz="1800" dirty="0" smtClean="0">
                <a:solidFill>
                  <a:prstClr val="white"/>
                </a:solidFill>
                <a:ea typeface="微软雅黑" charset="0"/>
              </a:rPr>
              <a:t>日是星期几？</a:t>
            </a:r>
            <a:endParaRPr lang="en-US" altLang="zh-CN" sz="1800" dirty="0" smtClean="0">
              <a:solidFill>
                <a:prstClr val="white"/>
              </a:solidFill>
              <a:ea typeface="微软雅黑" charset="0"/>
            </a:endParaRPr>
          </a:p>
          <a:p>
            <a:pPr eaLnBrk="1" hangingPunct="1"/>
            <a:r>
              <a:rPr lang="en-US" altLang="zh-CN" sz="1800" dirty="0" smtClean="0">
                <a:solidFill>
                  <a:prstClr val="white"/>
                </a:solidFill>
                <a:ea typeface="微软雅黑" charset="0"/>
              </a:rPr>
              <a:t>2016</a:t>
            </a:r>
            <a:r>
              <a:rPr lang="zh-CN" altLang="en-US" sz="1800" dirty="0" smtClean="0">
                <a:solidFill>
                  <a:prstClr val="white"/>
                </a:solidFill>
                <a:ea typeface="微软雅黑" charset="0"/>
              </a:rPr>
              <a:t>年</a:t>
            </a:r>
            <a:r>
              <a:rPr lang="en-US" altLang="zh-CN" sz="1800" dirty="0" smtClean="0">
                <a:solidFill>
                  <a:prstClr val="white"/>
                </a:solidFill>
                <a:ea typeface="微软雅黑" charset="0"/>
              </a:rPr>
              <a:t>1</a:t>
            </a:r>
            <a:r>
              <a:rPr lang="zh-CN" altLang="en-US" sz="1800" dirty="0" smtClean="0">
                <a:solidFill>
                  <a:prstClr val="white"/>
                </a:solidFill>
                <a:ea typeface="微软雅黑" charset="0"/>
              </a:rPr>
              <a:t>月</a:t>
            </a:r>
            <a:r>
              <a:rPr lang="en-US" altLang="zh-CN" sz="1800" dirty="0" smtClean="0">
                <a:solidFill>
                  <a:prstClr val="white"/>
                </a:solidFill>
                <a:ea typeface="微软雅黑" charset="0"/>
              </a:rPr>
              <a:t>1</a:t>
            </a:r>
            <a:r>
              <a:rPr lang="zh-CN" altLang="en-US" sz="1800" dirty="0" smtClean="0">
                <a:solidFill>
                  <a:prstClr val="white"/>
                </a:solidFill>
                <a:ea typeface="微软雅黑" charset="0"/>
              </a:rPr>
              <a:t>日是星期几？</a:t>
            </a:r>
            <a:endParaRPr lang="en-US" altLang="zh-CN" sz="1800" dirty="0" smtClean="0">
              <a:solidFill>
                <a:prstClr val="white"/>
              </a:solidFill>
              <a:ea typeface="微软雅黑" charset="0"/>
            </a:endParaRPr>
          </a:p>
          <a:p>
            <a:pPr eaLnBrk="1" hangingPunct="1"/>
            <a:r>
              <a:rPr lang="en-US" altLang="zh-CN" sz="1800" dirty="0" smtClean="0">
                <a:solidFill>
                  <a:prstClr val="white"/>
                </a:solidFill>
                <a:ea typeface="微软雅黑" charset="0"/>
              </a:rPr>
              <a:t>2017</a:t>
            </a:r>
            <a:r>
              <a:rPr lang="zh-CN" altLang="en-US" sz="1800" dirty="0" smtClean="0">
                <a:solidFill>
                  <a:prstClr val="white"/>
                </a:solidFill>
                <a:ea typeface="微软雅黑" charset="0"/>
              </a:rPr>
              <a:t>年</a:t>
            </a:r>
            <a:r>
              <a:rPr lang="en-US" altLang="zh-CN" sz="1800" dirty="0" smtClean="0">
                <a:solidFill>
                  <a:prstClr val="white"/>
                </a:solidFill>
                <a:ea typeface="微软雅黑" charset="0"/>
              </a:rPr>
              <a:t>1</a:t>
            </a:r>
            <a:r>
              <a:rPr lang="zh-CN" altLang="en-US" sz="1800" dirty="0" smtClean="0">
                <a:solidFill>
                  <a:prstClr val="white"/>
                </a:solidFill>
                <a:ea typeface="微软雅黑" charset="0"/>
              </a:rPr>
              <a:t>月</a:t>
            </a:r>
            <a:r>
              <a:rPr lang="en-US" altLang="zh-CN" sz="1800" dirty="0" smtClean="0">
                <a:solidFill>
                  <a:prstClr val="white"/>
                </a:solidFill>
                <a:ea typeface="微软雅黑" charset="0"/>
              </a:rPr>
              <a:t>1</a:t>
            </a:r>
            <a:r>
              <a:rPr lang="zh-CN" altLang="en-US" sz="1800" dirty="0" smtClean="0">
                <a:solidFill>
                  <a:prstClr val="white"/>
                </a:solidFill>
                <a:ea typeface="微软雅黑" charset="0"/>
              </a:rPr>
              <a:t>日是星期几？</a:t>
            </a:r>
            <a:endParaRPr lang="en-US" altLang="zh-CN" sz="1800" dirty="0" smtClean="0">
              <a:solidFill>
                <a:prstClr val="white"/>
              </a:solidFill>
              <a:ea typeface="微软雅黑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28622" y="3886199"/>
            <a:ext cx="835818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 smtClean="0"/>
              <a:t>取年的最后两位（如</a:t>
            </a:r>
            <a:r>
              <a:rPr lang="en-US" altLang="zh-CN" dirty="0" smtClean="0"/>
              <a:t>2014</a:t>
            </a:r>
            <a:r>
              <a:rPr lang="zh-CN" altLang="en-US" dirty="0" smtClean="0"/>
              <a:t>年），得到</a:t>
            </a:r>
            <a:r>
              <a:rPr lang="en-US" altLang="zh-CN" dirty="0" smtClean="0"/>
              <a:t>14</a:t>
            </a:r>
          </a:p>
          <a:p>
            <a:pPr marL="342900" indent="-342900">
              <a:buAutoNum type="arabicPeriod"/>
            </a:pPr>
            <a:r>
              <a:rPr lang="zh-CN" altLang="en-US" dirty="0"/>
              <a:t>除</a:t>
            </a:r>
            <a:r>
              <a:rPr lang="zh-CN" altLang="en-US" dirty="0" smtClean="0"/>
              <a:t>以</a:t>
            </a:r>
            <a:r>
              <a:rPr lang="en-US" altLang="zh-CN" dirty="0" smtClean="0"/>
              <a:t>4</a:t>
            </a:r>
            <a:r>
              <a:rPr lang="zh-CN" altLang="en-US" dirty="0" smtClean="0"/>
              <a:t>舍余取整，</a:t>
            </a:r>
            <a:r>
              <a:rPr lang="en-US" altLang="zh-CN" dirty="0" smtClean="0"/>
              <a:t>14 / 4</a:t>
            </a:r>
            <a:r>
              <a:rPr lang="zh-CN" altLang="en-US" dirty="0" smtClean="0"/>
              <a:t>，得到</a:t>
            </a:r>
            <a:r>
              <a:rPr lang="en-US" altLang="zh-CN" dirty="0" smtClean="0"/>
              <a:t>3</a:t>
            </a:r>
          </a:p>
          <a:p>
            <a:pPr marL="342900" indent="-342900">
              <a:buAutoNum type="arabicPeriod"/>
            </a:pPr>
            <a:r>
              <a:rPr lang="zh-CN" altLang="en-US" dirty="0" smtClean="0"/>
              <a:t>若闰年，则用</a:t>
            </a:r>
            <a:r>
              <a:rPr lang="en-US" altLang="zh-CN" dirty="0" smtClean="0"/>
              <a:t>2</a:t>
            </a:r>
            <a:r>
              <a:rPr lang="zh-CN" altLang="en-US" dirty="0" smtClean="0"/>
              <a:t>中得到的数减去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，否则跳过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再次加上这一年的最后两位，</a:t>
            </a:r>
            <a:r>
              <a:rPr lang="en-US" altLang="zh-CN" dirty="0" smtClean="0"/>
              <a:t>3+14</a:t>
            </a:r>
            <a:r>
              <a:rPr lang="zh-CN" altLang="en-US" dirty="0" smtClean="0"/>
              <a:t>，得到</a:t>
            </a:r>
            <a:r>
              <a:rPr lang="en-US" altLang="zh-CN" dirty="0" smtClean="0"/>
              <a:t>17</a:t>
            </a:r>
          </a:p>
          <a:p>
            <a:pPr marL="342900" indent="-342900">
              <a:buAutoNum type="arabicPeriod"/>
            </a:pPr>
            <a:r>
              <a:rPr lang="zh-CN" altLang="en-US" dirty="0"/>
              <a:t>除</a:t>
            </a:r>
            <a:r>
              <a:rPr lang="zh-CN" altLang="en-US" dirty="0" smtClean="0"/>
              <a:t>以</a:t>
            </a:r>
            <a:r>
              <a:rPr lang="en-US" altLang="zh-CN" dirty="0" smtClean="0"/>
              <a:t>7</a:t>
            </a:r>
            <a:r>
              <a:rPr lang="zh-CN" altLang="en-US" dirty="0" smtClean="0"/>
              <a:t>取余数，</a:t>
            </a:r>
            <a:r>
              <a:rPr lang="en-US" altLang="zh-CN" dirty="0" smtClean="0"/>
              <a:t>17 / 7</a:t>
            </a:r>
            <a:r>
              <a:rPr lang="zh-CN" altLang="en-US" dirty="0" smtClean="0"/>
              <a:t>，得到</a:t>
            </a:r>
            <a:r>
              <a:rPr lang="en-US" altLang="zh-CN" dirty="0" smtClean="0"/>
              <a:t>3</a:t>
            </a:r>
          </a:p>
          <a:p>
            <a:pPr marL="342900" indent="-342900">
              <a:buAutoNum type="arabicPeriod"/>
            </a:pPr>
            <a:r>
              <a:rPr lang="zh-CN" altLang="en-US" dirty="0"/>
              <a:t>自豪</a:t>
            </a:r>
            <a:r>
              <a:rPr lang="zh-CN" altLang="en-US" dirty="0" smtClean="0"/>
              <a:t>的说出，星期三！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90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CBBAB16-41A0-423F-A710-BC8E751E573C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40" y="631824"/>
            <a:ext cx="6461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prstClr val="black"/>
                </a:solidFill>
              </a:rPr>
              <a:t>有趣的数字</a:t>
            </a:r>
            <a:endParaRPr lang="zh-CN" altLang="en-US" sz="4400" dirty="0">
              <a:solidFill>
                <a:prstClr val="black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49" y="1657394"/>
            <a:ext cx="6753225" cy="4114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2314575" y="5915710"/>
            <a:ext cx="55911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/>
              <a:t>http://v.youku.com/v_show/id_XMzYwODA5MzM2.html?from=y1.2-1-87.3.1-1.1-1-1-0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1880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CBBAB16-41A0-423F-A710-BC8E751E573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40" y="631824"/>
            <a:ext cx="6461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prstClr val="black"/>
                </a:solidFill>
              </a:rPr>
              <a:t>一</a:t>
            </a:r>
            <a:r>
              <a:rPr lang="zh-CN" altLang="en-US" sz="4400" dirty="0" smtClean="0">
                <a:solidFill>
                  <a:prstClr val="black"/>
                </a:solidFill>
              </a:rPr>
              <a:t>笔画问题</a:t>
            </a:r>
            <a:endParaRPr lang="zh-CN" altLang="en-US" sz="4400" dirty="0">
              <a:solidFill>
                <a:prstClr val="black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015365" y="1704975"/>
            <a:ext cx="1352550" cy="1247775"/>
            <a:chOff x="1076325" y="1952625"/>
            <a:chExt cx="1914526" cy="1847850"/>
          </a:xfrm>
        </p:grpSpPr>
        <p:sp>
          <p:nvSpPr>
            <p:cNvPr id="3" name="矩形 2"/>
            <p:cNvSpPr/>
            <p:nvPr/>
          </p:nvSpPr>
          <p:spPr>
            <a:xfrm>
              <a:off x="1076325" y="1952625"/>
              <a:ext cx="1914525" cy="1847850"/>
            </a:xfrm>
            <a:prstGeom prst="rect">
              <a:avLst/>
            </a:prstGeom>
            <a:noFill/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554955" y="2409824"/>
              <a:ext cx="957263" cy="923925"/>
            </a:xfrm>
            <a:prstGeom prst="rect">
              <a:avLst/>
            </a:prstGeom>
            <a:noFill/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1076325" y="1952625"/>
              <a:ext cx="478630" cy="4571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2512218" y="1952625"/>
              <a:ext cx="478633" cy="4571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V="1">
              <a:off x="1076325" y="3333749"/>
              <a:ext cx="478630" cy="4667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 flipV="1">
              <a:off x="2512218" y="3333749"/>
              <a:ext cx="478632" cy="4667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圆角矩形 15"/>
          <p:cNvSpPr/>
          <p:nvPr/>
        </p:nvSpPr>
        <p:spPr>
          <a:xfrm>
            <a:off x="2762250" y="1704975"/>
            <a:ext cx="6024560" cy="1263193"/>
          </a:xfrm>
          <a:prstGeom prst="roundRect">
            <a:avLst>
              <a:gd name="adj" fmla="val 3068"/>
            </a:avLst>
          </a:prstGeom>
          <a:solidFill>
            <a:srgbClr val="FF7209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宋体" charset="0"/>
            </a:endParaRPr>
          </a:p>
        </p:txBody>
      </p:sp>
      <p:sp>
        <p:nvSpPr>
          <p:cNvPr id="25" name="TextBox 21"/>
          <p:cNvSpPr txBox="1">
            <a:spLocks noChangeArrowheads="1"/>
          </p:cNvSpPr>
          <p:nvPr/>
        </p:nvSpPr>
        <p:spPr bwMode="auto">
          <a:xfrm>
            <a:off x="2866971" y="1829579"/>
            <a:ext cx="572934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zh-CN" altLang="en-US" sz="1800" dirty="0" smtClean="0">
                <a:solidFill>
                  <a:prstClr val="white"/>
                </a:solidFill>
                <a:ea typeface="微软雅黑" charset="0"/>
              </a:rPr>
              <a:t>一笔画问题指的是线路一笔画成，同时线路不许重复。如图所示，能否用一笔完成，若不能则最少用几笔？</a:t>
            </a:r>
            <a:endParaRPr lang="en-US" altLang="zh-CN" sz="1800" dirty="0" smtClean="0">
              <a:solidFill>
                <a:prstClr val="white"/>
              </a:solidFill>
              <a:ea typeface="微软雅黑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28625" y="3295649"/>
            <a:ext cx="835818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 smtClean="0"/>
              <a:t>如果</a:t>
            </a:r>
            <a:r>
              <a:rPr lang="zh-CN" altLang="en-US" dirty="0"/>
              <a:t>一个图能一笔画成，那么对每一个顶点，要么路径中“进入”这个点的边数等于“离开”这个点的边数：这时点的度为偶数。要么两者相差一：这时这个点必然是起点或终点之一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 smtClean="0"/>
              <a:t>因此</a:t>
            </a:r>
            <a:r>
              <a:rPr lang="zh-CN" altLang="en-US" dirty="0"/>
              <a:t>奇顶点的数目要么是</a:t>
            </a:r>
            <a:r>
              <a:rPr lang="en-US" altLang="zh-CN" dirty="0"/>
              <a:t>0</a:t>
            </a:r>
            <a:r>
              <a:rPr lang="zh-CN" altLang="en-US" dirty="0"/>
              <a:t>，要么是</a:t>
            </a:r>
            <a:r>
              <a:rPr lang="en-US" altLang="zh-CN" dirty="0"/>
              <a:t>2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奇定点的个数除以</a:t>
            </a:r>
            <a:r>
              <a:rPr lang="en-US" altLang="zh-CN" dirty="0" smtClean="0"/>
              <a:t>2</a:t>
            </a:r>
            <a:r>
              <a:rPr lang="zh-CN" altLang="en-US" dirty="0" smtClean="0"/>
              <a:t>，就是需要多少笔。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27" name="圆角矩形 15"/>
          <p:cNvSpPr/>
          <p:nvPr/>
        </p:nvSpPr>
        <p:spPr>
          <a:xfrm>
            <a:off x="3948111" y="5364317"/>
            <a:ext cx="4648200" cy="742950"/>
          </a:xfrm>
          <a:prstGeom prst="roundRect">
            <a:avLst>
              <a:gd name="adj" fmla="val 3068"/>
            </a:avLst>
          </a:prstGeom>
          <a:solidFill>
            <a:srgbClr val="FF7209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宋体" charset="0"/>
            </a:endParaRPr>
          </a:p>
        </p:txBody>
      </p:sp>
      <p:sp>
        <p:nvSpPr>
          <p:cNvPr id="28" name="TextBox 21"/>
          <p:cNvSpPr txBox="1">
            <a:spLocks noChangeArrowheads="1"/>
          </p:cNvSpPr>
          <p:nvPr/>
        </p:nvSpPr>
        <p:spPr bwMode="auto">
          <a:xfrm>
            <a:off x="4052832" y="5528569"/>
            <a:ext cx="41815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zh-CN" altLang="en-US" sz="1800" dirty="0" smtClean="0">
                <a:solidFill>
                  <a:prstClr val="white"/>
                </a:solidFill>
                <a:ea typeface="微软雅黑" charset="0"/>
              </a:rPr>
              <a:t>思考题：如左图，请用一笔画完成。</a:t>
            </a:r>
            <a:endParaRPr lang="en-US" altLang="zh-CN" sz="1800" dirty="0" smtClean="0">
              <a:solidFill>
                <a:prstClr val="white"/>
              </a:solidFill>
              <a:ea typeface="微软雅黑" charset="0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1074207" y="4877485"/>
            <a:ext cx="1682538" cy="1671500"/>
          </a:xfrm>
          <a:prstGeom prst="ellipse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/>
          <p:cNvCxnSpPr>
            <a:stCxn id="29" idx="0"/>
            <a:endCxn id="29" idx="4"/>
          </p:cNvCxnSpPr>
          <p:nvPr/>
        </p:nvCxnSpPr>
        <p:spPr>
          <a:xfrm>
            <a:off x="1915476" y="4877485"/>
            <a:ext cx="0" cy="16715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29" idx="2"/>
            <a:endCxn id="29" idx="6"/>
          </p:cNvCxnSpPr>
          <p:nvPr/>
        </p:nvCxnSpPr>
        <p:spPr>
          <a:xfrm>
            <a:off x="1074207" y="5713235"/>
            <a:ext cx="168253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37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  <p:bldP spid="28" grpId="0"/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CBBAB16-41A0-423F-A710-BC8E751E573C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40" y="631824"/>
            <a:ext cx="6461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prstClr val="black"/>
                </a:solidFill>
              </a:rPr>
              <a:t>数字魔方</a:t>
            </a:r>
            <a:endParaRPr lang="zh-CN" altLang="en-US" sz="4400" dirty="0">
              <a:solidFill>
                <a:prstClr val="black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13" y="1524000"/>
            <a:ext cx="2758254" cy="2552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066" y="1524000"/>
            <a:ext cx="2505776" cy="2552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1" y="1524000"/>
            <a:ext cx="2917372" cy="2552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513" y="4248150"/>
            <a:ext cx="2758254" cy="20244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1066" y="4248150"/>
            <a:ext cx="1885664" cy="202448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2780" y="4240637"/>
            <a:ext cx="3464393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07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CBBAB16-41A0-423F-A710-BC8E751E573C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40" y="631824"/>
            <a:ext cx="6461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4400" dirty="0" smtClean="0">
                <a:solidFill>
                  <a:prstClr val="black"/>
                </a:solidFill>
              </a:rPr>
              <a:t>五子棋</a:t>
            </a:r>
            <a:endParaRPr lang="zh-CN" altLang="en-US" sz="4400" dirty="0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13" y="1605476"/>
            <a:ext cx="7416800" cy="45667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082800"/>
            <a:ext cx="2882900" cy="2692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2450" y="1943100"/>
            <a:ext cx="3314700" cy="3238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6200" y="2844800"/>
            <a:ext cx="3937000" cy="2590800"/>
          </a:xfrm>
          <a:prstGeom prst="rect">
            <a:avLst/>
          </a:prstGeom>
        </p:spPr>
      </p:pic>
      <p:sp>
        <p:nvSpPr>
          <p:cNvPr id="17" name="圆角矩形 15"/>
          <p:cNvSpPr/>
          <p:nvPr/>
        </p:nvSpPr>
        <p:spPr>
          <a:xfrm>
            <a:off x="2322511" y="1943100"/>
            <a:ext cx="4648200" cy="742950"/>
          </a:xfrm>
          <a:prstGeom prst="roundRect">
            <a:avLst>
              <a:gd name="adj" fmla="val 3068"/>
            </a:avLst>
          </a:prstGeom>
          <a:solidFill>
            <a:srgbClr val="FF7209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宋体" charset="0"/>
            </a:endParaRPr>
          </a:p>
        </p:txBody>
      </p:sp>
      <p:sp>
        <p:nvSpPr>
          <p:cNvPr id="18" name="TextBox 21"/>
          <p:cNvSpPr txBox="1">
            <a:spLocks noChangeArrowheads="1"/>
          </p:cNvSpPr>
          <p:nvPr/>
        </p:nvSpPr>
        <p:spPr bwMode="auto">
          <a:xfrm>
            <a:off x="2427232" y="2107352"/>
            <a:ext cx="41815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zh-CN" altLang="en-US" sz="1800" dirty="0" smtClean="0">
                <a:solidFill>
                  <a:prstClr val="white"/>
                </a:solidFill>
                <a:ea typeface="微软雅黑" charset="0"/>
              </a:rPr>
              <a:t>标准答案：最少要取出</a:t>
            </a:r>
            <a:r>
              <a:rPr lang="en-US" altLang="zh-CN" sz="1800" dirty="0" smtClean="0">
                <a:solidFill>
                  <a:prstClr val="white"/>
                </a:solidFill>
                <a:ea typeface="微软雅黑" charset="0"/>
              </a:rPr>
              <a:t>11</a:t>
            </a:r>
            <a:r>
              <a:rPr lang="zh-CN" altLang="en-US" sz="1800" dirty="0" smtClean="0">
                <a:solidFill>
                  <a:prstClr val="white"/>
                </a:solidFill>
                <a:ea typeface="微软雅黑" charset="0"/>
              </a:rPr>
              <a:t>个子。</a:t>
            </a:r>
            <a:endParaRPr lang="en-US" altLang="zh-CN" sz="1800" dirty="0" smtClean="0">
              <a:solidFill>
                <a:prstClr val="white"/>
              </a:solidFill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13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CBBAB16-41A0-423F-A710-BC8E751E573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40" y="631824"/>
            <a:ext cx="6461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prstClr val="black"/>
                </a:solidFill>
              </a:rPr>
              <a:t>关系网</a:t>
            </a:r>
            <a:endParaRPr lang="zh-CN" altLang="en-US" sz="4400" dirty="0">
              <a:solidFill>
                <a:prstClr val="black"/>
              </a:solidFill>
            </a:endParaRPr>
          </a:p>
        </p:txBody>
      </p:sp>
      <p:sp>
        <p:nvSpPr>
          <p:cNvPr id="15" name="圆角矩形 15"/>
          <p:cNvSpPr/>
          <p:nvPr/>
        </p:nvSpPr>
        <p:spPr>
          <a:xfrm>
            <a:off x="428625" y="1702753"/>
            <a:ext cx="8358185" cy="632707"/>
          </a:xfrm>
          <a:prstGeom prst="roundRect">
            <a:avLst>
              <a:gd name="adj" fmla="val 3068"/>
            </a:avLst>
          </a:prstGeom>
          <a:solidFill>
            <a:srgbClr val="FF7209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宋体" charset="0"/>
            </a:endParaRPr>
          </a:p>
        </p:txBody>
      </p:sp>
      <p:sp>
        <p:nvSpPr>
          <p:cNvPr id="16" name="TextBox 21"/>
          <p:cNvSpPr txBox="1">
            <a:spLocks noChangeArrowheads="1"/>
          </p:cNvSpPr>
          <p:nvPr/>
        </p:nvSpPr>
        <p:spPr bwMode="auto">
          <a:xfrm>
            <a:off x="647700" y="1767840"/>
            <a:ext cx="79486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zh-CN" altLang="en-US" sz="1800" dirty="0" smtClean="0">
                <a:solidFill>
                  <a:prstClr val="white"/>
                </a:solidFill>
                <a:ea typeface="微软雅黑" charset="0"/>
              </a:rPr>
              <a:t>任意</a:t>
            </a:r>
            <a:r>
              <a:rPr lang="zh-CN" altLang="en-US" sz="1800" dirty="0">
                <a:solidFill>
                  <a:prstClr val="white"/>
                </a:solidFill>
                <a:ea typeface="微软雅黑" charset="0"/>
              </a:rPr>
              <a:t>六个人中要么至少三</a:t>
            </a:r>
            <a:r>
              <a:rPr lang="zh-CN" altLang="en-US" sz="1800" dirty="0" smtClean="0">
                <a:solidFill>
                  <a:prstClr val="white"/>
                </a:solidFill>
                <a:ea typeface="微软雅黑" charset="0"/>
              </a:rPr>
              <a:t>个人认识</a:t>
            </a:r>
            <a:r>
              <a:rPr lang="zh-CN" altLang="en-US" sz="1800" dirty="0">
                <a:solidFill>
                  <a:prstClr val="white"/>
                </a:solidFill>
                <a:ea typeface="微软雅黑" charset="0"/>
              </a:rPr>
              <a:t>，要么至少三个不</a:t>
            </a:r>
            <a:r>
              <a:rPr lang="zh-CN" altLang="en-US" sz="1800" dirty="0" smtClean="0">
                <a:solidFill>
                  <a:prstClr val="white"/>
                </a:solidFill>
                <a:ea typeface="微软雅黑" charset="0"/>
              </a:rPr>
              <a:t>认识。</a:t>
            </a:r>
            <a:endParaRPr lang="en-US" altLang="zh-CN" sz="1800" dirty="0" smtClean="0">
              <a:solidFill>
                <a:prstClr val="white"/>
              </a:solidFill>
              <a:ea typeface="微软雅黑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28625" y="2625208"/>
            <a:ext cx="58959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人与</a:t>
            </a:r>
            <a:r>
              <a:rPr lang="zh-CN" altLang="en-US" dirty="0" smtClean="0"/>
              <a:t>人的关系有两种，要么认识，要么不认识。</a:t>
            </a:r>
            <a:endParaRPr lang="zh-CN" altLang="en-US" dirty="0"/>
          </a:p>
        </p:txBody>
      </p:sp>
      <p:pic>
        <p:nvPicPr>
          <p:cNvPr id="23" name="Picture 2" descr="K6 2color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766"/>
          <a:stretch/>
        </p:blipFill>
        <p:spPr bwMode="auto">
          <a:xfrm>
            <a:off x="523875" y="3152775"/>
            <a:ext cx="1491034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http://t10.baidu.com/it/u=2437460653,3840940338&amp;fm=90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486" y="3149949"/>
            <a:ext cx="1491034" cy="1251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861" y="3149949"/>
            <a:ext cx="1507362" cy="1251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9" descr="http://t3.baidu.com/it/u=4034477838,1078596426&amp;fm=21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11" descr="http://t3.baidu.com/it/u=4034477838,1078596426&amp;fm=21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8" name="Picture 14" descr="http://www.iconpng.com/png/stickers/nex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774" y="3409474"/>
            <a:ext cx="753426" cy="75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4" descr="http://www.iconpng.com/png/stickers/nex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761" y="3409474"/>
            <a:ext cx="753426" cy="75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矩形 29"/>
          <p:cNvSpPr/>
          <p:nvPr/>
        </p:nvSpPr>
        <p:spPr>
          <a:xfrm>
            <a:off x="428625" y="5105879"/>
            <a:ext cx="37483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思考题，如右图共有七个人，最少有多少人认识，或者最少多少人不认识。</a:t>
            </a:r>
            <a:endParaRPr lang="zh-CN" altLang="en-US" dirty="0"/>
          </a:p>
        </p:txBody>
      </p:sp>
      <p:pic>
        <p:nvPicPr>
          <p:cNvPr id="1040" name="Picture 16" descr="http://blogfile.ifeng.com/uploadfiles/blog_attachment/1212/56/1299656_bf84a6eddf851d01eb5d31013feebc5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573" y="4504370"/>
            <a:ext cx="2939650" cy="185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59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22" grpId="0"/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CBBAB16-41A0-423F-A710-BC8E751E573C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40" y="631824"/>
            <a:ext cx="6461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prstClr val="black"/>
                </a:solidFill>
              </a:rPr>
              <a:t>灵感</a:t>
            </a:r>
            <a:endParaRPr lang="zh-CN" altLang="en-US" sz="4400" dirty="0">
              <a:solidFill>
                <a:prstClr val="black"/>
              </a:solidFill>
            </a:endParaRPr>
          </a:p>
        </p:txBody>
      </p:sp>
      <p:sp>
        <p:nvSpPr>
          <p:cNvPr id="2" name="AutoShape 2" descr="http://t12.baidu.com/it/u=3524601021,1892332578&amp;fm=23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3" name="Picture 5" descr="http://eportfolio.ntua.edu.tw/blog/attach/918/4918/60/bf_1709_4887186_87083_83219d71db9f6d66d7b157d715d2e35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815" y="1577459"/>
            <a:ext cx="23368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矩形 20"/>
          <p:cNvSpPr/>
          <p:nvPr/>
        </p:nvSpPr>
        <p:spPr>
          <a:xfrm>
            <a:off x="1567815" y="3567668"/>
            <a:ext cx="2336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突如其来，转瞬即逝</a:t>
            </a:r>
            <a:endParaRPr lang="zh-CN" altLang="en-US" dirty="0"/>
          </a:p>
        </p:txBody>
      </p:sp>
      <p:sp>
        <p:nvSpPr>
          <p:cNvPr id="3" name="AutoShape 7" descr="http://t10.baidu.com/it/u=2316921261,1688010118&amp;fm=59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4" name="Picture 8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6"/>
          <a:stretch/>
        </p:blipFill>
        <p:spPr bwMode="auto">
          <a:xfrm>
            <a:off x="5451475" y="1577460"/>
            <a:ext cx="2336800" cy="1752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矩形 24"/>
          <p:cNvSpPr/>
          <p:nvPr/>
        </p:nvSpPr>
        <p:spPr>
          <a:xfrm>
            <a:off x="5451475" y="3567668"/>
            <a:ext cx="2336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只能意会，难以言传</a:t>
            </a:r>
            <a:endParaRPr lang="zh-CN" altLang="en-US" dirty="0"/>
          </a:p>
        </p:txBody>
      </p:sp>
      <p:sp>
        <p:nvSpPr>
          <p:cNvPr id="4" name="AutoShape 10" descr="http://t11.baidu.com/it/u=3875734610,634804722&amp;fm=21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8" name="Picture 11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1"/>
          <a:stretch/>
        </p:blipFill>
        <p:spPr bwMode="auto">
          <a:xfrm>
            <a:off x="1567815" y="4026416"/>
            <a:ext cx="23368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矩形 28"/>
          <p:cNvSpPr/>
          <p:nvPr/>
        </p:nvSpPr>
        <p:spPr>
          <a:xfrm>
            <a:off x="1567815" y="5987018"/>
            <a:ext cx="2336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模糊隐约，雾中之花</a:t>
            </a:r>
            <a:endParaRPr lang="zh-CN" altLang="en-US" dirty="0"/>
          </a:p>
        </p:txBody>
      </p:sp>
      <p:pic>
        <p:nvPicPr>
          <p:cNvPr id="2061" name="Picture 13" descr="http://pic.58pic.com/58pic/10/96/56/66g58PICRTU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475" y="4026416"/>
            <a:ext cx="2340972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矩形 30"/>
          <p:cNvSpPr/>
          <p:nvPr/>
        </p:nvSpPr>
        <p:spPr>
          <a:xfrm>
            <a:off x="5248275" y="5987018"/>
            <a:ext cx="2781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积之在平日，得之在俄顷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756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  <p:bldP spid="29" grpId="0"/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CBBAB16-41A0-423F-A710-BC8E751E573C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40" y="631824"/>
            <a:ext cx="6461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prstClr val="black"/>
                </a:solidFill>
              </a:rPr>
              <a:t>视觉</a:t>
            </a:r>
            <a:endParaRPr lang="zh-CN" altLang="en-US" sz="4400" dirty="0">
              <a:solidFill>
                <a:prstClr val="black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1685925"/>
            <a:ext cx="2428875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488" y="1590675"/>
            <a:ext cx="2314575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 descr="http://design.yesky.com/imagelist/2007/295/4pu6m5swl13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19" y="2737152"/>
            <a:ext cx="3105944" cy="213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http://design.yesky.com/imagelist/2007/295/928l932bc2gv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590675"/>
            <a:ext cx="2809875" cy="187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http://design.yesky.com/imagelist/2007/295/d448187u0d39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220" y="3931176"/>
            <a:ext cx="2260600" cy="204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http://design.yesky.com/imagelist/2007/295/338p30f2ts64s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49" y="4951676"/>
            <a:ext cx="3527425" cy="179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http://design.yesky.com/imagelist/2007/295/1xjjh8lbd8q6s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824" y="3958278"/>
            <a:ext cx="2668269" cy="240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57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CBBAB16-41A0-423F-A710-BC8E751E573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40" y="631824"/>
            <a:ext cx="6461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prstClr val="black"/>
                </a:solidFill>
              </a:rPr>
              <a:t>思维束缚</a:t>
            </a:r>
            <a:endParaRPr lang="zh-CN" altLang="en-US" sz="4400" dirty="0">
              <a:solidFill>
                <a:prstClr val="black"/>
              </a:solidFill>
            </a:endParaRPr>
          </a:p>
        </p:txBody>
      </p:sp>
      <p:sp>
        <p:nvSpPr>
          <p:cNvPr id="9" name="圆角矩形 15"/>
          <p:cNvSpPr/>
          <p:nvPr/>
        </p:nvSpPr>
        <p:spPr>
          <a:xfrm>
            <a:off x="428625" y="1702753"/>
            <a:ext cx="8358185" cy="632707"/>
          </a:xfrm>
          <a:prstGeom prst="roundRect">
            <a:avLst>
              <a:gd name="adj" fmla="val 3068"/>
            </a:avLst>
          </a:prstGeom>
          <a:solidFill>
            <a:srgbClr val="FF7209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宋体" charset="0"/>
            </a:endParaRPr>
          </a:p>
        </p:txBody>
      </p:sp>
      <p:sp>
        <p:nvSpPr>
          <p:cNvPr id="10" name="TextBox 21"/>
          <p:cNvSpPr txBox="1">
            <a:spLocks noChangeArrowheads="1"/>
          </p:cNvSpPr>
          <p:nvPr/>
        </p:nvSpPr>
        <p:spPr bwMode="auto">
          <a:xfrm>
            <a:off x="647700" y="1767840"/>
            <a:ext cx="79486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zh-CN" altLang="en-US" sz="1800" dirty="0">
                <a:solidFill>
                  <a:prstClr val="white"/>
                </a:solidFill>
                <a:ea typeface="微软雅黑" charset="0"/>
              </a:rPr>
              <a:t>一</a:t>
            </a:r>
            <a:r>
              <a:rPr lang="zh-CN" altLang="en-US" sz="1800" dirty="0" smtClean="0">
                <a:solidFill>
                  <a:prstClr val="white"/>
                </a:solidFill>
                <a:ea typeface="微软雅黑" charset="0"/>
              </a:rPr>
              <a:t>笔画出</a:t>
            </a:r>
            <a:r>
              <a:rPr lang="en-US" altLang="zh-CN" sz="1800" dirty="0" smtClean="0">
                <a:solidFill>
                  <a:prstClr val="white"/>
                </a:solidFill>
                <a:ea typeface="微软雅黑" charset="0"/>
              </a:rPr>
              <a:t>4</a:t>
            </a:r>
            <a:r>
              <a:rPr lang="zh-CN" altLang="en-US" sz="1800" dirty="0" smtClean="0">
                <a:solidFill>
                  <a:prstClr val="white"/>
                </a:solidFill>
                <a:ea typeface="微软雅黑" charset="0"/>
              </a:rPr>
              <a:t>条直线，把这</a:t>
            </a:r>
            <a:r>
              <a:rPr lang="en-US" altLang="zh-CN" sz="1800" dirty="0" smtClean="0">
                <a:solidFill>
                  <a:prstClr val="white"/>
                </a:solidFill>
                <a:ea typeface="微软雅黑" charset="0"/>
              </a:rPr>
              <a:t>9</a:t>
            </a:r>
            <a:r>
              <a:rPr lang="zh-CN" altLang="en-US" sz="1800" dirty="0" smtClean="0">
                <a:solidFill>
                  <a:prstClr val="white"/>
                </a:solidFill>
                <a:ea typeface="微软雅黑" charset="0"/>
              </a:rPr>
              <a:t>个点连接起来。</a:t>
            </a:r>
            <a:endParaRPr lang="en-US" altLang="zh-CN" sz="1800" dirty="0" smtClean="0">
              <a:solidFill>
                <a:prstClr val="white"/>
              </a:solidFill>
              <a:ea typeface="微软雅黑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314448" y="2952749"/>
            <a:ext cx="1728789" cy="1733553"/>
            <a:chOff x="2838448" y="3190874"/>
            <a:chExt cx="1728789" cy="1733553"/>
          </a:xfrm>
        </p:grpSpPr>
        <p:sp>
          <p:nvSpPr>
            <p:cNvPr id="2" name="椭圆 1"/>
            <p:cNvSpPr/>
            <p:nvPr/>
          </p:nvSpPr>
          <p:spPr>
            <a:xfrm>
              <a:off x="2838450" y="3190875"/>
              <a:ext cx="104775" cy="1047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648075" y="3190874"/>
              <a:ext cx="104775" cy="1047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4462462" y="3190874"/>
              <a:ext cx="104775" cy="1047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" name="组合 2"/>
            <p:cNvGrpSpPr/>
            <p:nvPr/>
          </p:nvGrpSpPr>
          <p:grpSpPr>
            <a:xfrm rot="5400000">
              <a:off x="2431256" y="3598069"/>
              <a:ext cx="919162" cy="104775"/>
              <a:chOff x="3800475" y="3343274"/>
              <a:chExt cx="919162" cy="104775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3800475" y="3343274"/>
                <a:ext cx="104775" cy="1047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4614862" y="3343274"/>
                <a:ext cx="104775" cy="1047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5400000">
              <a:off x="2431255" y="4412457"/>
              <a:ext cx="919162" cy="104775"/>
              <a:chOff x="3800475" y="3343274"/>
              <a:chExt cx="919162" cy="104775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3800475" y="3343274"/>
                <a:ext cx="104775" cy="1047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4614862" y="3343274"/>
                <a:ext cx="104775" cy="1047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 rot="5400000">
              <a:off x="3240881" y="4412458"/>
              <a:ext cx="919162" cy="104775"/>
              <a:chOff x="3800475" y="3343274"/>
              <a:chExt cx="919162" cy="104775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3800475" y="3343274"/>
                <a:ext cx="104775" cy="1047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614862" y="3343274"/>
                <a:ext cx="104775" cy="1047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 rot="5400000">
              <a:off x="4055268" y="4412458"/>
              <a:ext cx="919162" cy="104775"/>
              <a:chOff x="3800475" y="3343274"/>
              <a:chExt cx="919162" cy="104775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3800475" y="3343274"/>
                <a:ext cx="104775" cy="1047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4614862" y="3343274"/>
                <a:ext cx="104775" cy="1047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27" name="直接箭头连接符 26"/>
          <p:cNvCxnSpPr>
            <a:stCxn id="2" idx="5"/>
            <a:endCxn id="25" idx="7"/>
          </p:cNvCxnSpPr>
          <p:nvPr/>
        </p:nvCxnSpPr>
        <p:spPr>
          <a:xfrm>
            <a:off x="1403881" y="3042181"/>
            <a:ext cx="1624012" cy="16287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2" idx="6"/>
            <a:endCxn id="13" idx="2"/>
          </p:cNvCxnSpPr>
          <p:nvPr/>
        </p:nvCxnSpPr>
        <p:spPr>
          <a:xfrm flipV="1">
            <a:off x="1419225" y="3005137"/>
            <a:ext cx="151923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13" idx="4"/>
            <a:endCxn id="19" idx="0"/>
          </p:cNvCxnSpPr>
          <p:nvPr/>
        </p:nvCxnSpPr>
        <p:spPr>
          <a:xfrm flipH="1">
            <a:off x="1419224" y="3057524"/>
            <a:ext cx="1571626" cy="15763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19" idx="2"/>
            <a:endCxn id="2" idx="4"/>
          </p:cNvCxnSpPr>
          <p:nvPr/>
        </p:nvCxnSpPr>
        <p:spPr>
          <a:xfrm flipV="1">
            <a:off x="1366836" y="3057525"/>
            <a:ext cx="2" cy="15240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/>
          <p:cNvGrpSpPr/>
          <p:nvPr/>
        </p:nvGrpSpPr>
        <p:grpSpPr>
          <a:xfrm>
            <a:off x="4922520" y="2952749"/>
            <a:ext cx="1728789" cy="1733553"/>
            <a:chOff x="2838448" y="3190874"/>
            <a:chExt cx="1728789" cy="1733553"/>
          </a:xfrm>
        </p:grpSpPr>
        <p:sp>
          <p:nvSpPr>
            <p:cNvPr id="36" name="椭圆 35"/>
            <p:cNvSpPr/>
            <p:nvPr/>
          </p:nvSpPr>
          <p:spPr>
            <a:xfrm>
              <a:off x="2838450" y="3190875"/>
              <a:ext cx="104775" cy="1047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3648075" y="3190874"/>
              <a:ext cx="104775" cy="1047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4462462" y="3190874"/>
              <a:ext cx="104775" cy="1047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 rot="5400000">
              <a:off x="2431256" y="3598069"/>
              <a:ext cx="919162" cy="104775"/>
              <a:chOff x="3800475" y="3343274"/>
              <a:chExt cx="919162" cy="104775"/>
            </a:xfrm>
          </p:grpSpPr>
          <p:sp>
            <p:nvSpPr>
              <p:cNvPr id="49" name="椭圆 48"/>
              <p:cNvSpPr/>
              <p:nvPr/>
            </p:nvSpPr>
            <p:spPr>
              <a:xfrm>
                <a:off x="3800475" y="3343274"/>
                <a:ext cx="104775" cy="1047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4614862" y="3343274"/>
                <a:ext cx="104775" cy="1047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 rot="5400000">
              <a:off x="2431255" y="4412457"/>
              <a:ext cx="919162" cy="104775"/>
              <a:chOff x="3800475" y="3343274"/>
              <a:chExt cx="919162" cy="104775"/>
            </a:xfrm>
          </p:grpSpPr>
          <p:sp>
            <p:nvSpPr>
              <p:cNvPr id="47" name="椭圆 46"/>
              <p:cNvSpPr/>
              <p:nvPr/>
            </p:nvSpPr>
            <p:spPr>
              <a:xfrm>
                <a:off x="3800475" y="3343274"/>
                <a:ext cx="104775" cy="1047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4614862" y="3343274"/>
                <a:ext cx="104775" cy="1047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 rot="5400000">
              <a:off x="3240881" y="4412458"/>
              <a:ext cx="919162" cy="104775"/>
              <a:chOff x="3800475" y="3343274"/>
              <a:chExt cx="919162" cy="104775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3800475" y="3343274"/>
                <a:ext cx="104775" cy="1047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4614862" y="3343274"/>
                <a:ext cx="104775" cy="1047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 rot="5400000">
              <a:off x="4055268" y="4412458"/>
              <a:ext cx="919162" cy="104775"/>
              <a:chOff x="3800475" y="3343274"/>
              <a:chExt cx="919162" cy="104775"/>
            </a:xfrm>
          </p:grpSpPr>
          <p:sp>
            <p:nvSpPr>
              <p:cNvPr id="43" name="椭圆 42"/>
              <p:cNvSpPr/>
              <p:nvPr/>
            </p:nvSpPr>
            <p:spPr>
              <a:xfrm>
                <a:off x="3800475" y="3343274"/>
                <a:ext cx="104775" cy="1047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4614862" y="3343274"/>
                <a:ext cx="104775" cy="1047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4099" name="直接箭头连接符 4098"/>
          <p:cNvCxnSpPr/>
          <p:nvPr/>
        </p:nvCxnSpPr>
        <p:spPr>
          <a:xfrm flipV="1">
            <a:off x="5027296" y="3000372"/>
            <a:ext cx="2433639" cy="47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02" name="直接箭头连接符 4101"/>
          <p:cNvCxnSpPr>
            <a:stCxn id="58" idx="4"/>
          </p:cNvCxnSpPr>
          <p:nvPr/>
        </p:nvCxnSpPr>
        <p:spPr>
          <a:xfrm flipH="1">
            <a:off x="4974908" y="3052762"/>
            <a:ext cx="2433641" cy="23574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04" name="直接箭头连接符 4103"/>
          <p:cNvCxnSpPr>
            <a:endCxn id="36" idx="4"/>
          </p:cNvCxnSpPr>
          <p:nvPr/>
        </p:nvCxnSpPr>
        <p:spPr>
          <a:xfrm flipV="1">
            <a:off x="4974908" y="3057525"/>
            <a:ext cx="2" cy="23526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06" name="直接箭头连接符 4105"/>
          <p:cNvCxnSpPr>
            <a:stCxn id="49" idx="1"/>
          </p:cNvCxnSpPr>
          <p:nvPr/>
        </p:nvCxnSpPr>
        <p:spPr>
          <a:xfrm>
            <a:off x="5011953" y="2968095"/>
            <a:ext cx="2448983" cy="25183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矩形 82"/>
          <p:cNvSpPr/>
          <p:nvPr/>
        </p:nvSpPr>
        <p:spPr>
          <a:xfrm>
            <a:off x="647700" y="5745716"/>
            <a:ext cx="2947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数学是锻炼思维的体操。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015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CBBAB16-41A0-423F-A710-BC8E751E573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40" y="631824"/>
            <a:ext cx="6461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prstClr val="black"/>
                </a:solidFill>
              </a:rPr>
              <a:t>思维束缚</a:t>
            </a:r>
            <a:endParaRPr lang="zh-CN" altLang="en-US" sz="4400" dirty="0">
              <a:solidFill>
                <a:prstClr val="black"/>
              </a:solidFill>
            </a:endParaRPr>
          </a:p>
        </p:txBody>
      </p:sp>
      <p:sp>
        <p:nvSpPr>
          <p:cNvPr id="51" name="圆角矩形 15"/>
          <p:cNvSpPr/>
          <p:nvPr/>
        </p:nvSpPr>
        <p:spPr>
          <a:xfrm>
            <a:off x="428625" y="1702753"/>
            <a:ext cx="8358185" cy="811847"/>
          </a:xfrm>
          <a:prstGeom prst="roundRect">
            <a:avLst>
              <a:gd name="adj" fmla="val 3068"/>
            </a:avLst>
          </a:prstGeom>
          <a:solidFill>
            <a:srgbClr val="FF7209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宋体" charset="0"/>
            </a:endParaRPr>
          </a:p>
        </p:txBody>
      </p:sp>
      <p:sp>
        <p:nvSpPr>
          <p:cNvPr id="52" name="TextBox 21"/>
          <p:cNvSpPr txBox="1">
            <a:spLocks noChangeArrowheads="1"/>
          </p:cNvSpPr>
          <p:nvPr/>
        </p:nvSpPr>
        <p:spPr bwMode="auto">
          <a:xfrm>
            <a:off x="647700" y="1767840"/>
            <a:ext cx="794861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zh-CN" altLang="en-US" sz="1800" dirty="0" smtClean="0">
                <a:solidFill>
                  <a:prstClr val="white"/>
                </a:solidFill>
                <a:ea typeface="微软雅黑" charset="0"/>
              </a:rPr>
              <a:t>思考题</a:t>
            </a:r>
            <a:r>
              <a:rPr lang="en-US" altLang="zh-CN" sz="1800" dirty="0" smtClean="0">
                <a:solidFill>
                  <a:prstClr val="white"/>
                </a:solidFill>
                <a:ea typeface="微软雅黑" charset="0"/>
              </a:rPr>
              <a:t>1</a:t>
            </a:r>
          </a:p>
          <a:p>
            <a:pPr eaLnBrk="1" hangingPunct="1"/>
            <a:r>
              <a:rPr lang="en-US" altLang="zh-CN" sz="1800" dirty="0" smtClean="0">
                <a:solidFill>
                  <a:prstClr val="white"/>
                </a:solidFill>
                <a:ea typeface="微软雅黑" charset="0"/>
              </a:rPr>
              <a:t>24</a:t>
            </a:r>
            <a:r>
              <a:rPr lang="zh-CN" altLang="en-US" sz="1800" dirty="0" smtClean="0">
                <a:solidFill>
                  <a:prstClr val="white"/>
                </a:solidFill>
                <a:ea typeface="微软雅黑" charset="0"/>
              </a:rPr>
              <a:t>点游戏，求</a:t>
            </a:r>
            <a:r>
              <a:rPr lang="en-US" altLang="zh-CN" sz="1800" dirty="0" smtClean="0">
                <a:solidFill>
                  <a:prstClr val="white"/>
                </a:solidFill>
                <a:ea typeface="微软雅黑" charset="0"/>
              </a:rPr>
              <a:t>1,5,5,5</a:t>
            </a:r>
            <a:r>
              <a:rPr lang="zh-CN" altLang="en-US" sz="1800" dirty="0" smtClean="0">
                <a:solidFill>
                  <a:prstClr val="white"/>
                </a:solidFill>
                <a:ea typeface="微软雅黑" charset="0"/>
              </a:rPr>
              <a:t>这四个数的解。</a:t>
            </a:r>
            <a:endParaRPr lang="en-US" altLang="zh-CN" sz="1800" dirty="0" smtClean="0">
              <a:solidFill>
                <a:prstClr val="white"/>
              </a:solidFill>
              <a:ea typeface="微软雅黑" charset="0"/>
            </a:endParaRPr>
          </a:p>
        </p:txBody>
      </p:sp>
      <p:sp>
        <p:nvSpPr>
          <p:cNvPr id="53" name="圆角矩形 15"/>
          <p:cNvSpPr/>
          <p:nvPr/>
        </p:nvSpPr>
        <p:spPr>
          <a:xfrm>
            <a:off x="428623" y="3026728"/>
            <a:ext cx="8358185" cy="811847"/>
          </a:xfrm>
          <a:prstGeom prst="roundRect">
            <a:avLst>
              <a:gd name="adj" fmla="val 3068"/>
            </a:avLst>
          </a:prstGeom>
          <a:solidFill>
            <a:srgbClr val="FF7209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宋体" charset="0"/>
            </a:endParaRPr>
          </a:p>
        </p:txBody>
      </p:sp>
      <p:sp>
        <p:nvSpPr>
          <p:cNvPr id="54" name="TextBox 21"/>
          <p:cNvSpPr txBox="1">
            <a:spLocks noChangeArrowheads="1"/>
          </p:cNvSpPr>
          <p:nvPr/>
        </p:nvSpPr>
        <p:spPr bwMode="auto">
          <a:xfrm>
            <a:off x="647698" y="3091815"/>
            <a:ext cx="794861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zh-CN" altLang="en-US" sz="1800" dirty="0" smtClean="0">
                <a:solidFill>
                  <a:prstClr val="white"/>
                </a:solidFill>
                <a:ea typeface="微软雅黑" charset="0"/>
              </a:rPr>
              <a:t>思考题</a:t>
            </a:r>
            <a:r>
              <a:rPr lang="en-US" altLang="zh-CN" sz="1800" dirty="0">
                <a:solidFill>
                  <a:prstClr val="white"/>
                </a:solidFill>
                <a:ea typeface="微软雅黑" charset="0"/>
              </a:rPr>
              <a:t>2</a:t>
            </a:r>
            <a:endParaRPr lang="en-US" altLang="zh-CN" sz="1800" dirty="0" smtClean="0">
              <a:solidFill>
                <a:prstClr val="white"/>
              </a:solidFill>
              <a:ea typeface="微软雅黑" charset="0"/>
            </a:endParaRPr>
          </a:p>
          <a:p>
            <a:pPr eaLnBrk="1" hangingPunct="1"/>
            <a:r>
              <a:rPr lang="en-US" altLang="zh-CN" sz="1800" dirty="0" smtClean="0">
                <a:solidFill>
                  <a:prstClr val="white"/>
                </a:solidFill>
                <a:ea typeface="微软雅黑" charset="0"/>
              </a:rPr>
              <a:t>6</a:t>
            </a:r>
            <a:r>
              <a:rPr lang="zh-CN" altLang="en-US" sz="1800" dirty="0" smtClean="0">
                <a:solidFill>
                  <a:prstClr val="white"/>
                </a:solidFill>
                <a:ea typeface="微软雅黑" charset="0"/>
              </a:rPr>
              <a:t>根火柴不能交叉，将其组成</a:t>
            </a:r>
            <a:r>
              <a:rPr lang="en-US" altLang="zh-CN" sz="1800" dirty="0" smtClean="0">
                <a:solidFill>
                  <a:prstClr val="white"/>
                </a:solidFill>
                <a:ea typeface="微软雅黑" charset="0"/>
              </a:rPr>
              <a:t>4</a:t>
            </a:r>
            <a:r>
              <a:rPr lang="zh-CN" altLang="en-US" sz="1800" dirty="0" smtClean="0">
                <a:solidFill>
                  <a:prstClr val="white"/>
                </a:solidFill>
                <a:ea typeface="微软雅黑" charset="0"/>
              </a:rPr>
              <a:t>个三角型。</a:t>
            </a:r>
            <a:endParaRPr lang="en-US" altLang="zh-CN" sz="1800" dirty="0" smtClean="0">
              <a:solidFill>
                <a:prstClr val="white"/>
              </a:solidFill>
              <a:ea typeface="微软雅黑" charset="0"/>
            </a:endParaRPr>
          </a:p>
        </p:txBody>
      </p:sp>
      <p:pic>
        <p:nvPicPr>
          <p:cNvPr id="5122" name="Picture 2" descr="http://img1.soufun.com/blog/2013_01/06/21/article/1357480567723_0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850" y="4118063"/>
            <a:ext cx="1860550" cy="244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矩形 54"/>
          <p:cNvSpPr/>
          <p:nvPr/>
        </p:nvSpPr>
        <p:spPr>
          <a:xfrm>
            <a:off x="428623" y="4856721"/>
            <a:ext cx="2947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打破常规，思维才能提升。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345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53" grpId="0" animBg="1"/>
      <p:bldP spid="54" grpId="0"/>
      <p:bldP spid="5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3213100" y="4681538"/>
            <a:ext cx="2470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400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作者</a:t>
            </a:r>
            <a:r>
              <a:rPr lang="zh-CN" altLang="en-US" sz="2400" dirty="0" smtClean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：</a:t>
            </a:r>
            <a:r>
              <a:rPr lang="en-US" altLang="zh-CN" sz="2400" dirty="0" err="1" smtClean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华文黑体"/>
              </a:rPr>
              <a:t>Shy.Song</a:t>
            </a:r>
            <a:endParaRPr lang="en-US" altLang="zh-CN" sz="2400" dirty="0">
              <a:solidFill>
                <a:srgbClr val="404040"/>
              </a:solidFill>
              <a:latin typeface="微软雅黑" pitchFamily="34" charset="-122"/>
              <a:ea typeface="微软雅黑" pitchFamily="34" charset="-122"/>
              <a:cs typeface="华文黑体"/>
            </a:endParaRPr>
          </a:p>
        </p:txBody>
      </p:sp>
      <p:sp>
        <p:nvSpPr>
          <p:cNvPr id="8" name="TextBox 2"/>
          <p:cNvSpPr txBox="1">
            <a:spLocks noChangeArrowheads="1"/>
          </p:cNvSpPr>
          <p:nvPr/>
        </p:nvSpPr>
        <p:spPr bwMode="auto">
          <a:xfrm>
            <a:off x="1147763" y="2636838"/>
            <a:ext cx="68580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54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  <a:cs typeface="华文黑体"/>
              </a:rPr>
              <a:t>数学</a:t>
            </a:r>
            <a:endParaRPr lang="zh-CN" altLang="en-US" sz="5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  <a:cs typeface="华文黑体"/>
            </a:endParaRPr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/>
              <a:t>Confidential Property </a:t>
            </a: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FDAF4E5-E175-4EBB-A4DA-43920D94F24E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3581400" y="5319713"/>
            <a:ext cx="19784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zh-CN" altLang="en-US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日期</a:t>
            </a:r>
            <a:r>
              <a:rPr lang="en-US" altLang="zh-CN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en-US" altLang="zh-CN" dirty="0" smtClean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2013-03-07</a:t>
            </a:r>
            <a:endParaRPr lang="zh-CN" altLang="en-US" dirty="0">
              <a:solidFill>
                <a:srgbClr val="40404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CBBAB16-41A0-423F-A710-BC8E751E573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40" y="631824"/>
            <a:ext cx="6461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 err="1">
                <a:solidFill>
                  <a:prstClr val="black"/>
                </a:solidFill>
              </a:rPr>
              <a:t>Bézier</a:t>
            </a:r>
            <a:r>
              <a:rPr lang="en-US" altLang="zh-CN" sz="4400" dirty="0">
                <a:solidFill>
                  <a:prstClr val="black"/>
                </a:solidFill>
              </a:rPr>
              <a:t> curve</a:t>
            </a:r>
            <a:endParaRPr lang="zh-CN" altLang="en-US" sz="4400" dirty="0">
              <a:solidFill>
                <a:prstClr val="black"/>
              </a:solidFill>
            </a:endParaRPr>
          </a:p>
        </p:txBody>
      </p:sp>
      <p:pic>
        <p:nvPicPr>
          <p:cNvPr id="4105" name="Picture 9" descr="二次贝塞尔曲线演示动画，t in [0,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865" y="2133600"/>
            <a:ext cx="2286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三次贝塞尔曲线演示动画，t in [0,1]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865" y="3590925"/>
            <a:ext cx="2286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四次贝塞尔曲线演示动画，t in [0,1]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865" y="4972050"/>
            <a:ext cx="2286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3838575" y="2000250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</a:rPr>
              <a:t>线性贝塞尔曲线函数中的</a:t>
            </a:r>
            <a:r>
              <a:rPr lang="en-US" altLang="zh-CN" i="1" dirty="0">
                <a:solidFill>
                  <a:prstClr val="black"/>
                </a:solidFill>
              </a:rPr>
              <a:t>t</a:t>
            </a:r>
            <a:r>
              <a:rPr lang="zh-CN" altLang="en-US" dirty="0">
                <a:solidFill>
                  <a:prstClr val="black"/>
                </a:solidFill>
              </a:rPr>
              <a:t>会经过由</a:t>
            </a:r>
            <a:r>
              <a:rPr lang="en-US" altLang="zh-CN" b="1" dirty="0">
                <a:solidFill>
                  <a:prstClr val="black"/>
                </a:solidFill>
              </a:rPr>
              <a:t>P</a:t>
            </a:r>
            <a:r>
              <a:rPr lang="en-US" altLang="zh-CN" baseline="-25000" dirty="0">
                <a:solidFill>
                  <a:prstClr val="black"/>
                </a:solidFill>
              </a:rPr>
              <a:t>0</a:t>
            </a:r>
            <a:r>
              <a:rPr lang="zh-CN" altLang="en-US" dirty="0">
                <a:solidFill>
                  <a:prstClr val="black"/>
                </a:solidFill>
              </a:rPr>
              <a:t>至</a:t>
            </a:r>
            <a:r>
              <a:rPr lang="en-US" altLang="zh-CN" b="1" dirty="0">
                <a:solidFill>
                  <a:prstClr val="black"/>
                </a:solidFill>
              </a:rPr>
              <a:t>P</a:t>
            </a:r>
            <a:r>
              <a:rPr lang="en-US" altLang="zh-CN" baseline="-25000" dirty="0">
                <a:solidFill>
                  <a:prstClr val="black"/>
                </a:solidFill>
              </a:rPr>
              <a:t>1</a:t>
            </a:r>
            <a:r>
              <a:rPr lang="zh-CN" altLang="en-US" dirty="0">
                <a:solidFill>
                  <a:prstClr val="black"/>
                </a:solidFill>
              </a:rPr>
              <a:t>的</a:t>
            </a:r>
            <a:r>
              <a:rPr lang="en-US" altLang="zh-CN" b="1" dirty="0">
                <a:solidFill>
                  <a:prstClr val="black"/>
                </a:solidFill>
              </a:rPr>
              <a:t>B</a:t>
            </a:r>
            <a:r>
              <a:rPr lang="zh-CN" altLang="en-US" dirty="0">
                <a:solidFill>
                  <a:prstClr val="black"/>
                </a:solidFill>
              </a:rPr>
              <a:t>（</a:t>
            </a:r>
            <a:r>
              <a:rPr lang="en-US" altLang="zh-CN" i="1" dirty="0">
                <a:solidFill>
                  <a:prstClr val="black"/>
                </a:solidFill>
              </a:rPr>
              <a:t>t</a:t>
            </a:r>
            <a:r>
              <a:rPr lang="zh-CN" altLang="en-US" dirty="0">
                <a:solidFill>
                  <a:prstClr val="black"/>
                </a:solidFill>
              </a:rPr>
              <a:t>）所描述的曲线。例如当</a:t>
            </a:r>
            <a:r>
              <a:rPr lang="en-US" altLang="zh-CN" i="1" dirty="0">
                <a:solidFill>
                  <a:prstClr val="black"/>
                </a:solidFill>
              </a:rPr>
              <a:t>t=0.25</a:t>
            </a:r>
            <a:r>
              <a:rPr lang="zh-CN" altLang="en-US" dirty="0">
                <a:solidFill>
                  <a:prstClr val="black"/>
                </a:solidFill>
              </a:rPr>
              <a:t>时，</a:t>
            </a:r>
            <a:r>
              <a:rPr lang="en-US" altLang="zh-CN" b="1" dirty="0">
                <a:solidFill>
                  <a:prstClr val="black"/>
                </a:solidFill>
              </a:rPr>
              <a:t>B</a:t>
            </a:r>
            <a:r>
              <a:rPr lang="zh-CN" altLang="en-US" dirty="0">
                <a:solidFill>
                  <a:prstClr val="black"/>
                </a:solidFill>
              </a:rPr>
              <a:t>（</a:t>
            </a:r>
            <a:r>
              <a:rPr lang="en-US" altLang="zh-CN" i="1" dirty="0">
                <a:solidFill>
                  <a:prstClr val="black"/>
                </a:solidFill>
              </a:rPr>
              <a:t>t</a:t>
            </a:r>
            <a:r>
              <a:rPr lang="zh-CN" altLang="en-US" dirty="0">
                <a:solidFill>
                  <a:prstClr val="black"/>
                </a:solidFill>
              </a:rPr>
              <a:t>）即一条由点</a:t>
            </a:r>
            <a:r>
              <a:rPr lang="en-US" altLang="zh-CN" b="1" dirty="0">
                <a:solidFill>
                  <a:prstClr val="black"/>
                </a:solidFill>
              </a:rPr>
              <a:t>P</a:t>
            </a:r>
            <a:r>
              <a:rPr lang="en-US" altLang="zh-CN" baseline="-25000" dirty="0">
                <a:solidFill>
                  <a:prstClr val="black"/>
                </a:solidFill>
              </a:rPr>
              <a:t>0</a:t>
            </a:r>
            <a:r>
              <a:rPr lang="zh-CN" altLang="en-US" dirty="0">
                <a:solidFill>
                  <a:prstClr val="black"/>
                </a:solidFill>
              </a:rPr>
              <a:t>至</a:t>
            </a:r>
            <a:r>
              <a:rPr lang="en-US" altLang="zh-CN" b="1" dirty="0">
                <a:solidFill>
                  <a:prstClr val="black"/>
                </a:solidFill>
              </a:rPr>
              <a:t>P</a:t>
            </a:r>
            <a:r>
              <a:rPr lang="en-US" altLang="zh-CN" baseline="-25000" dirty="0">
                <a:solidFill>
                  <a:prstClr val="black"/>
                </a:solidFill>
              </a:rPr>
              <a:t>1</a:t>
            </a:r>
            <a:r>
              <a:rPr lang="zh-CN" altLang="en-US" dirty="0">
                <a:solidFill>
                  <a:prstClr val="black"/>
                </a:solidFill>
              </a:rPr>
              <a:t>路径的四分之一处。就像由</a:t>
            </a:r>
            <a:r>
              <a:rPr lang="en-US" altLang="zh-CN" dirty="0">
                <a:solidFill>
                  <a:prstClr val="black"/>
                </a:solidFill>
              </a:rPr>
              <a:t>0</a:t>
            </a:r>
            <a:r>
              <a:rPr lang="zh-CN" altLang="en-US" dirty="0">
                <a:solidFill>
                  <a:prstClr val="black"/>
                </a:solidFill>
              </a:rPr>
              <a:t>至</a:t>
            </a:r>
            <a:r>
              <a:rPr lang="en-US" altLang="zh-CN" dirty="0">
                <a:solidFill>
                  <a:prstClr val="black"/>
                </a:solidFill>
              </a:rPr>
              <a:t>1</a:t>
            </a:r>
            <a:r>
              <a:rPr lang="zh-CN" altLang="en-US" dirty="0">
                <a:solidFill>
                  <a:prstClr val="black"/>
                </a:solidFill>
              </a:rPr>
              <a:t>的连续</a:t>
            </a:r>
            <a:r>
              <a:rPr lang="en-US" altLang="zh-CN" i="1" dirty="0">
                <a:solidFill>
                  <a:prstClr val="black"/>
                </a:solidFill>
              </a:rPr>
              <a:t>t</a:t>
            </a:r>
            <a:r>
              <a:rPr lang="zh-CN" altLang="en-US" dirty="0">
                <a:solidFill>
                  <a:prstClr val="black"/>
                </a:solidFill>
              </a:rPr>
              <a:t>，</a:t>
            </a:r>
            <a:r>
              <a:rPr lang="en-US" altLang="zh-CN" b="1" dirty="0">
                <a:solidFill>
                  <a:prstClr val="black"/>
                </a:solidFill>
              </a:rPr>
              <a:t>B</a:t>
            </a:r>
            <a:r>
              <a:rPr lang="zh-CN" altLang="en-US" dirty="0">
                <a:solidFill>
                  <a:prstClr val="black"/>
                </a:solidFill>
              </a:rPr>
              <a:t>（</a:t>
            </a:r>
            <a:r>
              <a:rPr lang="en-US" altLang="zh-CN" i="1" dirty="0">
                <a:solidFill>
                  <a:prstClr val="black"/>
                </a:solidFill>
              </a:rPr>
              <a:t>t</a:t>
            </a:r>
            <a:r>
              <a:rPr lang="zh-CN" altLang="en-US" dirty="0">
                <a:solidFill>
                  <a:prstClr val="black"/>
                </a:solidFill>
              </a:rPr>
              <a:t>）描述一条由</a:t>
            </a:r>
            <a:r>
              <a:rPr lang="en-US" altLang="zh-CN" b="1" dirty="0">
                <a:solidFill>
                  <a:prstClr val="black"/>
                </a:solidFill>
              </a:rPr>
              <a:t>P</a:t>
            </a:r>
            <a:r>
              <a:rPr lang="en-US" altLang="zh-CN" baseline="-25000" dirty="0">
                <a:solidFill>
                  <a:prstClr val="black"/>
                </a:solidFill>
              </a:rPr>
              <a:t>0</a:t>
            </a:r>
            <a:r>
              <a:rPr lang="zh-CN" altLang="en-US" dirty="0">
                <a:solidFill>
                  <a:prstClr val="black"/>
                </a:solidFill>
              </a:rPr>
              <a:t>至</a:t>
            </a:r>
            <a:r>
              <a:rPr lang="en-US" altLang="zh-CN" b="1" dirty="0">
                <a:solidFill>
                  <a:prstClr val="black"/>
                </a:solidFill>
              </a:rPr>
              <a:t>P</a:t>
            </a:r>
            <a:r>
              <a:rPr lang="en-US" altLang="zh-CN" baseline="-25000" dirty="0">
                <a:solidFill>
                  <a:prstClr val="black"/>
                </a:solidFill>
              </a:rPr>
              <a:t>1</a:t>
            </a:r>
            <a:r>
              <a:rPr lang="zh-CN" altLang="en-US" dirty="0">
                <a:solidFill>
                  <a:prstClr val="black"/>
                </a:solidFill>
              </a:rPr>
              <a:t>的直线。</a:t>
            </a:r>
          </a:p>
        </p:txBody>
      </p:sp>
      <p:pic>
        <p:nvPicPr>
          <p:cNvPr id="4115" name="Picture 19" descr="工业设计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0" y="3590925"/>
            <a:ext cx="4238625" cy="238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7" name="Picture 21" descr="计算机特效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286" y="3477578"/>
            <a:ext cx="2560578" cy="276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136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CBBAB16-41A0-423F-A710-BC8E751E573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40" y="631824"/>
            <a:ext cx="6461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prstClr val="black"/>
                </a:solidFill>
              </a:rPr>
              <a:t>Sin &amp;&amp; Cos</a:t>
            </a:r>
            <a:endParaRPr lang="zh-CN" altLang="en-US" sz="4400" dirty="0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799" y="1555405"/>
            <a:ext cx="4786313" cy="4664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799" y="1555403"/>
            <a:ext cx="5246294" cy="4464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1675872"/>
            <a:ext cx="4686300" cy="4223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1764507"/>
            <a:ext cx="4676775" cy="4246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695" y="1642608"/>
            <a:ext cx="4819650" cy="4377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937" y="1511490"/>
            <a:ext cx="5133975" cy="4844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526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CBBAB16-41A0-423F-A710-BC8E751E573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1445007"/>
            <a:ext cx="5821680" cy="4790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169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CBBAB16-41A0-423F-A710-BC8E751E573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40" y="631824"/>
            <a:ext cx="6461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prstClr val="black"/>
                </a:solidFill>
              </a:rPr>
              <a:t>结束语</a:t>
            </a:r>
          </a:p>
        </p:txBody>
      </p:sp>
      <p:sp>
        <p:nvSpPr>
          <p:cNvPr id="11" name="TextBox 2"/>
          <p:cNvSpPr txBox="1">
            <a:spLocks noChangeArrowheads="1"/>
          </p:cNvSpPr>
          <p:nvPr/>
        </p:nvSpPr>
        <p:spPr bwMode="auto">
          <a:xfrm>
            <a:off x="1147763" y="3160713"/>
            <a:ext cx="6858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  <a:cs typeface="华文黑体"/>
              </a:rPr>
              <a:t>理性和感性都是生活的一部分</a:t>
            </a:r>
            <a:endParaRPr lang="zh-CN" altLang="en-US" sz="40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  <a:cs typeface="华文黑体"/>
            </a:endParaRPr>
          </a:p>
        </p:txBody>
      </p:sp>
    </p:spTree>
    <p:extLst>
      <p:ext uri="{BB962C8B-B14F-4D97-AF65-F5344CB8AC3E}">
        <p14:creationId xmlns:p14="http://schemas.microsoft.com/office/powerpoint/2010/main" val="323148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1"/>
          <p:cNvSpPr txBox="1">
            <a:spLocks noChangeArrowheads="1"/>
          </p:cNvSpPr>
          <p:nvPr/>
        </p:nvSpPr>
        <p:spPr bwMode="auto">
          <a:xfrm>
            <a:off x="5992813" y="3171825"/>
            <a:ext cx="22383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00" b="1">
                <a:solidFill>
                  <a:srgbClr val="595959"/>
                </a:solidFill>
                <a:latin typeface="Calibri" pitchFamily="34" charset="0"/>
              </a:rPr>
              <a:t>The End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/>
              <a:t>Confidential Property 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D38066A6-58DF-4DFD-A21A-2303D0AF0F95}" type="slidenum">
              <a:rPr lang="en-US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CBBAB16-41A0-423F-A710-BC8E751E573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40" y="631824"/>
            <a:ext cx="6461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prstClr val="black"/>
                </a:solidFill>
              </a:rPr>
              <a:t>十几乘</a:t>
            </a:r>
            <a:r>
              <a:rPr lang="zh-CN" altLang="en-US" sz="4400" dirty="0" smtClean="0">
                <a:solidFill>
                  <a:prstClr val="black"/>
                </a:solidFill>
              </a:rPr>
              <a:t>十几</a:t>
            </a:r>
            <a:endParaRPr lang="zh-CN" altLang="en-US" sz="4400" dirty="0">
              <a:solidFill>
                <a:prstClr val="black"/>
              </a:solidFill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1573213" y="2414704"/>
            <a:ext cx="7570787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r>
              <a:rPr lang="en-US" sz="4800" dirty="0" smtClean="0">
                <a:solidFill>
                  <a:prstClr val="black"/>
                </a:solidFill>
              </a:rPr>
              <a:t>  (10 + a) * (10 + b</a:t>
            </a:r>
            <a:r>
              <a:rPr lang="en-US" sz="4800" dirty="0">
                <a:solidFill>
                  <a:prstClr val="black"/>
                </a:solidFill>
              </a:rPr>
              <a:t>)</a:t>
            </a:r>
            <a:endParaRPr lang="en-US" altLang="zh-CN" sz="4800" dirty="0" smtClean="0">
              <a:solidFill>
                <a:prstClr val="black"/>
              </a:solidFill>
            </a:endParaRPr>
          </a:p>
          <a:p>
            <a:r>
              <a:rPr lang="en-US" altLang="zh-CN" sz="4800" dirty="0" smtClean="0">
                <a:solidFill>
                  <a:prstClr val="black"/>
                </a:solidFill>
              </a:rPr>
              <a:t>=</a:t>
            </a:r>
            <a:r>
              <a:rPr lang="en-US" sz="4800" dirty="0" smtClean="0">
                <a:solidFill>
                  <a:prstClr val="black"/>
                </a:solidFill>
              </a:rPr>
              <a:t>100 + 10a + 10b + </a:t>
            </a:r>
            <a:r>
              <a:rPr lang="en-US" sz="4800" dirty="0" err="1" smtClean="0">
                <a:solidFill>
                  <a:prstClr val="black"/>
                </a:solidFill>
              </a:rPr>
              <a:t>ab</a:t>
            </a:r>
            <a:r>
              <a:rPr lang="en-US" sz="4800" dirty="0">
                <a:solidFill>
                  <a:prstClr val="black"/>
                </a:solidFill>
              </a:rPr>
              <a:t> </a:t>
            </a:r>
            <a:endParaRPr lang="en-US" sz="4800" dirty="0" smtClean="0">
              <a:solidFill>
                <a:prstClr val="black"/>
              </a:solidFill>
            </a:endParaRPr>
          </a:p>
          <a:p>
            <a:r>
              <a:rPr lang="en-US" sz="4800" dirty="0" smtClean="0">
                <a:solidFill>
                  <a:prstClr val="black"/>
                </a:solidFill>
              </a:rPr>
              <a:t>=(10 + a + b) * 10 + </a:t>
            </a:r>
            <a:r>
              <a:rPr lang="en-US" sz="4800" dirty="0" err="1" smtClean="0">
                <a:solidFill>
                  <a:prstClr val="black"/>
                </a:solidFill>
              </a:rPr>
              <a:t>ab</a:t>
            </a:r>
            <a:endParaRPr lang="en-US" sz="4800" dirty="0">
              <a:solidFill>
                <a:prstClr val="black"/>
              </a:solidFill>
            </a:endParaRPr>
          </a:p>
        </p:txBody>
      </p:sp>
      <p:pic>
        <p:nvPicPr>
          <p:cNvPr id="10" name="Picture 6" descr="http://imgsrc.baidu.com/forum/pic/item/17f3fca27c0f0be6caefd0ef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773" y="5801695"/>
            <a:ext cx="554654" cy="55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16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CBBAB16-41A0-423F-A710-BC8E751E573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40" y="631824"/>
            <a:ext cx="6461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prstClr val="black"/>
                </a:solidFill>
              </a:rPr>
              <a:t>末位</a:t>
            </a:r>
            <a:r>
              <a:rPr lang="en-US" altLang="zh-CN" sz="4400" dirty="0">
                <a:solidFill>
                  <a:prstClr val="black"/>
                </a:solidFill>
              </a:rPr>
              <a:t>1</a:t>
            </a:r>
            <a:r>
              <a:rPr lang="zh-CN" altLang="en-US" sz="4400" dirty="0">
                <a:solidFill>
                  <a:prstClr val="black"/>
                </a:solidFill>
              </a:rPr>
              <a:t>相乘</a:t>
            </a:r>
            <a:endParaRPr lang="zh-CN" altLang="en-US" sz="4400" dirty="0">
              <a:solidFill>
                <a:prstClr val="black"/>
              </a:solidFill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1573213" y="2414704"/>
            <a:ext cx="7570787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r>
              <a:rPr lang="en-US" sz="4800" dirty="0" smtClean="0">
                <a:solidFill>
                  <a:prstClr val="black"/>
                </a:solidFill>
              </a:rPr>
              <a:t>  (</a:t>
            </a:r>
            <a:r>
              <a:rPr lang="en-US" sz="4800" dirty="0" smtClean="0">
                <a:solidFill>
                  <a:prstClr val="black"/>
                </a:solidFill>
              </a:rPr>
              <a:t>10a + </a:t>
            </a:r>
            <a:r>
              <a:rPr lang="en-US" sz="4800" dirty="0">
                <a:solidFill>
                  <a:prstClr val="black"/>
                </a:solidFill>
              </a:rPr>
              <a:t>1</a:t>
            </a:r>
            <a:r>
              <a:rPr lang="en-US" sz="4800" dirty="0" smtClean="0">
                <a:solidFill>
                  <a:prstClr val="black"/>
                </a:solidFill>
              </a:rPr>
              <a:t>) </a:t>
            </a:r>
            <a:r>
              <a:rPr lang="en-US" sz="4800" dirty="0" smtClean="0">
                <a:solidFill>
                  <a:prstClr val="black"/>
                </a:solidFill>
              </a:rPr>
              <a:t>* (</a:t>
            </a:r>
            <a:r>
              <a:rPr lang="en-US" sz="4800" dirty="0" smtClean="0">
                <a:solidFill>
                  <a:prstClr val="black"/>
                </a:solidFill>
              </a:rPr>
              <a:t>10b </a:t>
            </a:r>
            <a:r>
              <a:rPr lang="en-US" sz="4800" dirty="0" smtClean="0">
                <a:solidFill>
                  <a:prstClr val="black"/>
                </a:solidFill>
              </a:rPr>
              <a:t>+ </a:t>
            </a:r>
            <a:r>
              <a:rPr lang="en-US" sz="4800" dirty="0" smtClean="0">
                <a:solidFill>
                  <a:prstClr val="black"/>
                </a:solidFill>
              </a:rPr>
              <a:t>1)</a:t>
            </a:r>
            <a:endParaRPr lang="en-US" altLang="zh-CN" sz="4800" dirty="0" smtClean="0">
              <a:solidFill>
                <a:prstClr val="black"/>
              </a:solidFill>
            </a:endParaRPr>
          </a:p>
          <a:p>
            <a:r>
              <a:rPr lang="en-US" altLang="zh-CN" sz="4800" dirty="0" smtClean="0">
                <a:solidFill>
                  <a:prstClr val="black"/>
                </a:solidFill>
              </a:rPr>
              <a:t>=</a:t>
            </a:r>
            <a:r>
              <a:rPr lang="en-US" sz="4800" dirty="0" smtClean="0">
                <a:solidFill>
                  <a:prstClr val="black"/>
                </a:solidFill>
              </a:rPr>
              <a:t>100ab </a:t>
            </a:r>
            <a:r>
              <a:rPr lang="en-US" sz="4800" dirty="0" smtClean="0">
                <a:solidFill>
                  <a:prstClr val="black"/>
                </a:solidFill>
              </a:rPr>
              <a:t>+ 10a + 10b + </a:t>
            </a:r>
            <a:r>
              <a:rPr lang="en-US" sz="4800" dirty="0">
                <a:solidFill>
                  <a:prstClr val="black"/>
                </a:solidFill>
              </a:rPr>
              <a:t>1</a:t>
            </a:r>
            <a:r>
              <a:rPr lang="en-US" sz="4800" dirty="0">
                <a:solidFill>
                  <a:prstClr val="black"/>
                </a:solidFill>
              </a:rPr>
              <a:t> </a:t>
            </a:r>
            <a:endParaRPr lang="en-US" sz="4800" dirty="0" smtClean="0">
              <a:solidFill>
                <a:prstClr val="black"/>
              </a:solidFill>
            </a:endParaRPr>
          </a:p>
          <a:p>
            <a:r>
              <a:rPr lang="en-US" sz="4800" dirty="0" smtClean="0">
                <a:solidFill>
                  <a:prstClr val="black"/>
                </a:solidFill>
              </a:rPr>
              <a:t>=10a </a:t>
            </a:r>
            <a:r>
              <a:rPr lang="en-US" sz="4800" dirty="0">
                <a:solidFill>
                  <a:prstClr val="black"/>
                </a:solidFill>
              </a:rPr>
              <a:t>*</a:t>
            </a:r>
            <a:r>
              <a:rPr lang="en-US" sz="4800" dirty="0" smtClean="0">
                <a:solidFill>
                  <a:prstClr val="black"/>
                </a:solidFill>
              </a:rPr>
              <a:t> </a:t>
            </a:r>
            <a:r>
              <a:rPr lang="en-US" sz="4800" dirty="0" smtClean="0">
                <a:solidFill>
                  <a:prstClr val="black"/>
                </a:solidFill>
              </a:rPr>
              <a:t>10b</a:t>
            </a:r>
            <a:r>
              <a:rPr lang="en-US" sz="4800" dirty="0" smtClean="0">
                <a:solidFill>
                  <a:prstClr val="black"/>
                </a:solidFill>
              </a:rPr>
              <a:t> </a:t>
            </a:r>
            <a:r>
              <a:rPr lang="en-US" sz="4800" dirty="0">
                <a:solidFill>
                  <a:prstClr val="black"/>
                </a:solidFill>
              </a:rPr>
              <a:t>+</a:t>
            </a:r>
            <a:r>
              <a:rPr lang="en-US" sz="4800" dirty="0" smtClean="0">
                <a:solidFill>
                  <a:prstClr val="black"/>
                </a:solidFill>
              </a:rPr>
              <a:t> 10(</a:t>
            </a:r>
            <a:r>
              <a:rPr lang="en-US" sz="4800" dirty="0" err="1" smtClean="0">
                <a:solidFill>
                  <a:prstClr val="black"/>
                </a:solidFill>
              </a:rPr>
              <a:t>a+b</a:t>
            </a:r>
            <a:r>
              <a:rPr lang="en-US" sz="4800" dirty="0" smtClean="0">
                <a:solidFill>
                  <a:prstClr val="black"/>
                </a:solidFill>
              </a:rPr>
              <a:t>) </a:t>
            </a:r>
            <a:r>
              <a:rPr lang="en-US" sz="4800" dirty="0" smtClean="0">
                <a:solidFill>
                  <a:prstClr val="black"/>
                </a:solidFill>
              </a:rPr>
              <a:t>+ </a:t>
            </a:r>
            <a:r>
              <a:rPr lang="en-US" sz="4800" dirty="0">
                <a:solidFill>
                  <a:prstClr val="black"/>
                </a:solidFill>
              </a:rPr>
              <a:t>1</a:t>
            </a:r>
            <a:endParaRPr lang="en-US" sz="4800" dirty="0">
              <a:solidFill>
                <a:prstClr val="black"/>
              </a:solidFill>
            </a:endParaRPr>
          </a:p>
        </p:txBody>
      </p:sp>
      <p:pic>
        <p:nvPicPr>
          <p:cNvPr id="9" name="Picture 6" descr="http://imgsrc.baidu.com/forum/pic/item/17f3fca27c0f0be6caefd0ef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773" y="5763595"/>
            <a:ext cx="554654" cy="55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00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CBBAB16-41A0-423F-A710-BC8E751E573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40" y="631824"/>
            <a:ext cx="6461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dirty="0">
                <a:solidFill>
                  <a:prstClr val="black"/>
                </a:solidFill>
              </a:rPr>
              <a:t>首同末合十</a:t>
            </a:r>
            <a:endParaRPr lang="zh-CN" altLang="en-US" sz="4400" dirty="0">
              <a:solidFill>
                <a:prstClr val="black"/>
              </a:solidFill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1573213" y="2414704"/>
            <a:ext cx="7570787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r>
              <a:rPr lang="en-US" sz="3600" dirty="0" smtClean="0">
                <a:solidFill>
                  <a:prstClr val="black"/>
                </a:solidFill>
              </a:rPr>
              <a:t>  (10</a:t>
            </a:r>
            <a:r>
              <a:rPr lang="en-US" altLang="zh-CN" sz="3600" dirty="0" smtClean="0">
                <a:solidFill>
                  <a:prstClr val="black"/>
                </a:solidFill>
              </a:rPr>
              <a:t>a</a:t>
            </a:r>
            <a:r>
              <a:rPr lang="en-US" sz="3600" dirty="0" smtClean="0">
                <a:solidFill>
                  <a:prstClr val="black"/>
                </a:solidFill>
              </a:rPr>
              <a:t> + b) * (10a + c)</a:t>
            </a:r>
            <a:endParaRPr lang="en-US" altLang="zh-CN" sz="3600" dirty="0" smtClean="0">
              <a:solidFill>
                <a:prstClr val="black"/>
              </a:solidFill>
            </a:endParaRPr>
          </a:p>
          <a:p>
            <a:r>
              <a:rPr lang="en-US" altLang="zh-CN" sz="3600" dirty="0" smtClean="0">
                <a:solidFill>
                  <a:prstClr val="black"/>
                </a:solidFill>
              </a:rPr>
              <a:t>=</a:t>
            </a:r>
            <a:r>
              <a:rPr lang="en-US" sz="3600" dirty="0" smtClean="0">
                <a:solidFill>
                  <a:prstClr val="black"/>
                </a:solidFill>
              </a:rPr>
              <a:t>10a * 10a + 10ab + 10ac + </a:t>
            </a:r>
            <a:r>
              <a:rPr lang="en-US" sz="3600" dirty="0" err="1" smtClean="0">
                <a:solidFill>
                  <a:prstClr val="black"/>
                </a:solidFill>
              </a:rPr>
              <a:t>bc</a:t>
            </a:r>
            <a:r>
              <a:rPr lang="en-US" sz="3600" dirty="0">
                <a:solidFill>
                  <a:prstClr val="black"/>
                </a:solidFill>
              </a:rPr>
              <a:t> </a:t>
            </a:r>
            <a:endParaRPr lang="en-US" sz="3600" dirty="0" smtClean="0">
              <a:solidFill>
                <a:prstClr val="black"/>
              </a:solidFill>
            </a:endParaRPr>
          </a:p>
          <a:p>
            <a:r>
              <a:rPr lang="en-US" sz="3600" dirty="0" smtClean="0">
                <a:solidFill>
                  <a:prstClr val="black"/>
                </a:solidFill>
              </a:rPr>
              <a:t>=10a * 10a + 10a(</a:t>
            </a:r>
            <a:r>
              <a:rPr lang="en-US" sz="3600" dirty="0" err="1" smtClean="0">
                <a:solidFill>
                  <a:prstClr val="black"/>
                </a:solidFill>
              </a:rPr>
              <a:t>b+c</a:t>
            </a:r>
            <a:r>
              <a:rPr lang="en-US" sz="3600" dirty="0" smtClean="0">
                <a:solidFill>
                  <a:prstClr val="black"/>
                </a:solidFill>
              </a:rPr>
              <a:t>) + </a:t>
            </a:r>
            <a:r>
              <a:rPr lang="en-US" sz="3600" dirty="0" err="1" smtClean="0">
                <a:solidFill>
                  <a:prstClr val="black"/>
                </a:solidFill>
              </a:rPr>
              <a:t>bc</a:t>
            </a:r>
            <a:endParaRPr lang="en-US" sz="3600" dirty="0" smtClean="0">
              <a:solidFill>
                <a:prstClr val="black"/>
              </a:solidFill>
            </a:endParaRPr>
          </a:p>
          <a:p>
            <a:r>
              <a:rPr lang="en-US" sz="3600" dirty="0" smtClean="0">
                <a:solidFill>
                  <a:prstClr val="black"/>
                </a:solidFill>
              </a:rPr>
              <a:t>=100a*a + 100a + </a:t>
            </a:r>
            <a:r>
              <a:rPr lang="en-US" sz="3600" dirty="0" err="1" smtClean="0">
                <a:solidFill>
                  <a:prstClr val="black"/>
                </a:solidFill>
              </a:rPr>
              <a:t>bc</a:t>
            </a:r>
            <a:endParaRPr lang="en-US" sz="3600" dirty="0" smtClean="0">
              <a:solidFill>
                <a:prstClr val="black"/>
              </a:solidFill>
            </a:endParaRPr>
          </a:p>
          <a:p>
            <a:r>
              <a:rPr lang="en-US" sz="3600" dirty="0" smtClean="0">
                <a:solidFill>
                  <a:prstClr val="black"/>
                </a:solidFill>
              </a:rPr>
              <a:t>=a * (a + 1) * 100 + </a:t>
            </a:r>
            <a:r>
              <a:rPr lang="en-US" sz="3600" dirty="0" err="1" smtClean="0">
                <a:solidFill>
                  <a:prstClr val="black"/>
                </a:solidFill>
              </a:rPr>
              <a:t>bc</a:t>
            </a:r>
            <a:endParaRPr lang="en-US" sz="3600" dirty="0">
              <a:solidFill>
                <a:prstClr val="black"/>
              </a:solidFill>
            </a:endParaRPr>
          </a:p>
        </p:txBody>
      </p:sp>
      <p:pic>
        <p:nvPicPr>
          <p:cNvPr id="7" name="Picture 6" descr="http://imgsrc.baidu.com/forum/pic/item/17f3fca27c0f0be6caefd0ef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773" y="5801695"/>
            <a:ext cx="554654" cy="55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61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CBBAB16-41A0-423F-A710-BC8E751E573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40" y="631824"/>
            <a:ext cx="6461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prstClr val="black"/>
                </a:solidFill>
              </a:rPr>
              <a:t>末同首和十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1573213" y="2414704"/>
            <a:ext cx="7570787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r>
              <a:rPr lang="en-US" sz="3600" dirty="0" smtClean="0">
                <a:solidFill>
                  <a:prstClr val="black"/>
                </a:solidFill>
              </a:rPr>
              <a:t>  (10</a:t>
            </a:r>
            <a:r>
              <a:rPr lang="en-US" altLang="zh-CN" sz="3600" dirty="0" smtClean="0">
                <a:solidFill>
                  <a:prstClr val="black"/>
                </a:solidFill>
              </a:rPr>
              <a:t>a</a:t>
            </a:r>
            <a:r>
              <a:rPr lang="en-US" sz="3600" dirty="0" smtClean="0">
                <a:solidFill>
                  <a:prstClr val="black"/>
                </a:solidFill>
              </a:rPr>
              <a:t> + </a:t>
            </a:r>
            <a:r>
              <a:rPr lang="en-US" altLang="zh-CN" sz="3600" dirty="0" smtClean="0">
                <a:solidFill>
                  <a:prstClr val="black"/>
                </a:solidFill>
              </a:rPr>
              <a:t>c</a:t>
            </a:r>
            <a:r>
              <a:rPr lang="en-US" sz="3600" dirty="0" smtClean="0">
                <a:solidFill>
                  <a:prstClr val="black"/>
                </a:solidFill>
              </a:rPr>
              <a:t>) </a:t>
            </a:r>
            <a:r>
              <a:rPr lang="en-US" sz="3600" dirty="0" smtClean="0">
                <a:solidFill>
                  <a:prstClr val="black"/>
                </a:solidFill>
              </a:rPr>
              <a:t>* (</a:t>
            </a:r>
            <a:r>
              <a:rPr lang="en-US" sz="3600" dirty="0" smtClean="0">
                <a:solidFill>
                  <a:prstClr val="black"/>
                </a:solidFill>
              </a:rPr>
              <a:t>10b </a:t>
            </a:r>
            <a:r>
              <a:rPr lang="en-US" sz="3600" dirty="0" smtClean="0">
                <a:solidFill>
                  <a:prstClr val="black"/>
                </a:solidFill>
              </a:rPr>
              <a:t>+ c)</a:t>
            </a:r>
            <a:endParaRPr lang="en-US" altLang="zh-CN" sz="3600" dirty="0" smtClean="0">
              <a:solidFill>
                <a:prstClr val="black"/>
              </a:solidFill>
            </a:endParaRPr>
          </a:p>
          <a:p>
            <a:r>
              <a:rPr lang="en-US" altLang="zh-CN" sz="3600" dirty="0" smtClean="0">
                <a:solidFill>
                  <a:prstClr val="black"/>
                </a:solidFill>
              </a:rPr>
              <a:t>=</a:t>
            </a:r>
            <a:r>
              <a:rPr lang="en-US" sz="3600" dirty="0" smtClean="0">
                <a:solidFill>
                  <a:prstClr val="black"/>
                </a:solidFill>
              </a:rPr>
              <a:t>100ab </a:t>
            </a:r>
            <a:r>
              <a:rPr lang="en-US" sz="3600" dirty="0">
                <a:solidFill>
                  <a:prstClr val="black"/>
                </a:solidFill>
              </a:rPr>
              <a:t>+</a:t>
            </a:r>
            <a:r>
              <a:rPr lang="en-US" sz="3600" dirty="0" smtClean="0">
                <a:solidFill>
                  <a:prstClr val="black"/>
                </a:solidFill>
              </a:rPr>
              <a:t> 10ac </a:t>
            </a:r>
            <a:r>
              <a:rPr lang="en-US" sz="3600" dirty="0" smtClean="0">
                <a:solidFill>
                  <a:prstClr val="black"/>
                </a:solidFill>
              </a:rPr>
              <a:t>+ </a:t>
            </a:r>
            <a:r>
              <a:rPr lang="en-US" sz="3600" dirty="0" smtClean="0">
                <a:solidFill>
                  <a:prstClr val="black"/>
                </a:solidFill>
              </a:rPr>
              <a:t>10bc </a:t>
            </a:r>
            <a:r>
              <a:rPr lang="en-US" sz="3600" dirty="0" smtClean="0">
                <a:solidFill>
                  <a:prstClr val="black"/>
                </a:solidFill>
              </a:rPr>
              <a:t>+ </a:t>
            </a:r>
            <a:r>
              <a:rPr lang="en-US" sz="3600" dirty="0" smtClean="0">
                <a:solidFill>
                  <a:prstClr val="black"/>
                </a:solidFill>
              </a:rPr>
              <a:t>c*c</a:t>
            </a:r>
            <a:r>
              <a:rPr lang="en-US" sz="3600" dirty="0">
                <a:solidFill>
                  <a:prstClr val="black"/>
                </a:solidFill>
              </a:rPr>
              <a:t> </a:t>
            </a:r>
            <a:endParaRPr lang="en-US" sz="3600" dirty="0" smtClean="0">
              <a:solidFill>
                <a:prstClr val="black"/>
              </a:solidFill>
            </a:endParaRPr>
          </a:p>
          <a:p>
            <a:r>
              <a:rPr lang="en-US" sz="3600" dirty="0" smtClean="0">
                <a:solidFill>
                  <a:prstClr val="black"/>
                </a:solidFill>
              </a:rPr>
              <a:t>=</a:t>
            </a:r>
            <a:r>
              <a:rPr lang="en-US" sz="3600" dirty="0" smtClean="0">
                <a:solidFill>
                  <a:prstClr val="black"/>
                </a:solidFill>
              </a:rPr>
              <a:t>100ab + 10c(</a:t>
            </a:r>
            <a:r>
              <a:rPr lang="en-US" sz="3600" dirty="0" err="1" smtClean="0">
                <a:solidFill>
                  <a:prstClr val="black"/>
                </a:solidFill>
              </a:rPr>
              <a:t>a+b</a:t>
            </a:r>
            <a:r>
              <a:rPr lang="en-US" sz="3600" dirty="0" smtClean="0">
                <a:solidFill>
                  <a:prstClr val="black"/>
                </a:solidFill>
              </a:rPr>
              <a:t>) + c*c</a:t>
            </a:r>
            <a:endParaRPr lang="en-US" sz="3600" dirty="0" smtClean="0">
              <a:solidFill>
                <a:prstClr val="black"/>
              </a:solidFill>
            </a:endParaRPr>
          </a:p>
          <a:p>
            <a:r>
              <a:rPr lang="en-US" sz="3600" dirty="0" smtClean="0">
                <a:solidFill>
                  <a:prstClr val="black"/>
                </a:solidFill>
              </a:rPr>
              <a:t>=</a:t>
            </a:r>
            <a:r>
              <a:rPr lang="en-US" sz="3600" dirty="0" smtClean="0">
                <a:solidFill>
                  <a:prstClr val="black"/>
                </a:solidFill>
              </a:rPr>
              <a:t>100ab + 100c + c*c</a:t>
            </a:r>
            <a:endParaRPr lang="en-US" sz="3600" dirty="0" smtClean="0">
              <a:solidFill>
                <a:prstClr val="black"/>
              </a:solidFill>
            </a:endParaRPr>
          </a:p>
          <a:p>
            <a:r>
              <a:rPr lang="en-US" sz="3600" dirty="0" smtClean="0">
                <a:solidFill>
                  <a:prstClr val="black"/>
                </a:solidFill>
              </a:rPr>
              <a:t>=(</a:t>
            </a:r>
            <a:r>
              <a:rPr lang="en-US" sz="3600" dirty="0" err="1" smtClean="0">
                <a:solidFill>
                  <a:prstClr val="black"/>
                </a:solidFill>
              </a:rPr>
              <a:t>ab+c</a:t>
            </a:r>
            <a:r>
              <a:rPr lang="en-US" sz="3600" dirty="0" smtClean="0">
                <a:solidFill>
                  <a:prstClr val="black"/>
                </a:solidFill>
              </a:rPr>
              <a:t>) * 100 + c*c</a:t>
            </a:r>
            <a:endParaRPr lang="en-US" sz="3600" dirty="0">
              <a:solidFill>
                <a:prstClr val="black"/>
              </a:solidFill>
            </a:endParaRPr>
          </a:p>
        </p:txBody>
      </p:sp>
      <p:pic>
        <p:nvPicPr>
          <p:cNvPr id="7" name="Picture 6" descr="http://imgsrc.baidu.com/forum/pic/item/17f3fca27c0f0be6caefd0ef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773" y="5801695"/>
            <a:ext cx="554654" cy="55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95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CBBAB16-41A0-423F-A710-BC8E751E573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40" y="631824"/>
            <a:ext cx="6461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prstClr val="black"/>
                </a:solidFill>
              </a:rPr>
              <a:t>接近</a:t>
            </a:r>
            <a:r>
              <a:rPr lang="en-US" altLang="zh-CN" sz="4400" dirty="0" smtClean="0">
                <a:solidFill>
                  <a:prstClr val="black"/>
                </a:solidFill>
              </a:rPr>
              <a:t>100</a:t>
            </a:r>
            <a:r>
              <a:rPr lang="zh-CN" altLang="en-US" sz="4400" dirty="0" smtClean="0">
                <a:solidFill>
                  <a:prstClr val="black"/>
                </a:solidFill>
              </a:rPr>
              <a:t>的数</a:t>
            </a:r>
            <a:endParaRPr lang="zh-CN" altLang="en-US" sz="4400" dirty="0">
              <a:solidFill>
                <a:prstClr val="black"/>
              </a:solidFill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1573213" y="2414704"/>
            <a:ext cx="7570787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r>
              <a:rPr lang="en-US" sz="3600" dirty="0" smtClean="0">
                <a:solidFill>
                  <a:prstClr val="black"/>
                </a:solidFill>
              </a:rPr>
              <a:t>  </a:t>
            </a:r>
            <a:r>
              <a:rPr lang="en-US" altLang="zh-CN" sz="3600" dirty="0" smtClean="0">
                <a:solidFill>
                  <a:prstClr val="black"/>
                </a:solidFill>
              </a:rPr>
              <a:t>a * b</a:t>
            </a:r>
          </a:p>
          <a:p>
            <a:r>
              <a:rPr lang="en-US" altLang="zh-CN" sz="3600" dirty="0" smtClean="0">
                <a:solidFill>
                  <a:prstClr val="black"/>
                </a:solidFill>
              </a:rPr>
              <a:t>=(</a:t>
            </a:r>
            <a:r>
              <a:rPr lang="en-US" sz="3600" dirty="0" smtClean="0">
                <a:solidFill>
                  <a:prstClr val="black"/>
                </a:solidFill>
              </a:rPr>
              <a:t>100 + h) * (100 + k)</a:t>
            </a:r>
          </a:p>
          <a:p>
            <a:r>
              <a:rPr lang="en-US" sz="3600" dirty="0" smtClean="0">
                <a:solidFill>
                  <a:prstClr val="black"/>
                </a:solidFill>
              </a:rPr>
              <a:t>=(100 + h) * 100 + 100k + </a:t>
            </a:r>
            <a:r>
              <a:rPr lang="en-US" sz="3600" dirty="0" err="1" smtClean="0">
                <a:solidFill>
                  <a:prstClr val="black"/>
                </a:solidFill>
              </a:rPr>
              <a:t>hk</a:t>
            </a:r>
            <a:endParaRPr lang="en-US" sz="3600" dirty="0" smtClean="0">
              <a:solidFill>
                <a:prstClr val="black"/>
              </a:solidFill>
            </a:endParaRPr>
          </a:p>
          <a:p>
            <a:r>
              <a:rPr lang="en-US" sz="3600" dirty="0" smtClean="0">
                <a:solidFill>
                  <a:prstClr val="black"/>
                </a:solidFill>
              </a:rPr>
              <a:t>=(100 + h + k) * 100 + </a:t>
            </a:r>
            <a:r>
              <a:rPr lang="en-US" sz="3600" dirty="0" err="1" smtClean="0">
                <a:solidFill>
                  <a:prstClr val="black"/>
                </a:solidFill>
              </a:rPr>
              <a:t>hk</a:t>
            </a:r>
            <a:endParaRPr lang="en-US" sz="3600" dirty="0" smtClean="0">
              <a:solidFill>
                <a:prstClr val="black"/>
              </a:solidFill>
            </a:endParaRPr>
          </a:p>
          <a:p>
            <a:r>
              <a:rPr lang="en-US" sz="3600" dirty="0" smtClean="0">
                <a:solidFill>
                  <a:prstClr val="black"/>
                </a:solidFill>
              </a:rPr>
              <a:t>=(a + k) * 100 + </a:t>
            </a:r>
            <a:r>
              <a:rPr lang="en-US" sz="3600" dirty="0" err="1" smtClean="0">
                <a:solidFill>
                  <a:prstClr val="black"/>
                </a:solidFill>
              </a:rPr>
              <a:t>hk</a:t>
            </a:r>
            <a:endParaRPr lang="en-US" sz="3600" dirty="0">
              <a:solidFill>
                <a:prstClr val="black"/>
              </a:solidFill>
            </a:endParaRPr>
          </a:p>
        </p:txBody>
      </p:sp>
      <p:pic>
        <p:nvPicPr>
          <p:cNvPr id="7" name="Picture 6" descr="http://imgsrc.baidu.com/forum/pic/item/17f3fca27c0f0be6caefd0ef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773" y="5801695"/>
            <a:ext cx="554654" cy="55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04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CBBAB16-41A0-423F-A710-BC8E751E573C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40" y="631824"/>
            <a:ext cx="6461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prstClr val="black"/>
                </a:solidFill>
              </a:rPr>
              <a:t>何为数学</a:t>
            </a:r>
            <a:endParaRPr lang="zh-CN" altLang="en-US" sz="4400" dirty="0">
              <a:solidFill>
                <a:prstClr val="black"/>
              </a:solidFill>
            </a:endParaRPr>
          </a:p>
        </p:txBody>
      </p:sp>
      <p:pic>
        <p:nvPicPr>
          <p:cNvPr id="2050" name="Picture 2" descr="http://wenwen.soso.com/p/20101026/20101026105735-186933855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06074">
            <a:off x="781300" y="1763710"/>
            <a:ext cx="1552575" cy="217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f.hiphotos.bdimg.com/album/w%3D2048/sign=d5379799faf2b211e42e824efeb86438/8435e5dde71190efb3c96335cf1b9d16fdfa602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3946524"/>
            <a:ext cx="38100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tskxjy.com/uploadfile/2012/0726/2012072603464177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74825">
            <a:off x="2984441" y="1659730"/>
            <a:ext cx="2755929" cy="193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pic.baike.soso.com/p/20130731/20130731081909-71132097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66791">
            <a:off x="6700306" y="1916382"/>
            <a:ext cx="1892727" cy="194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42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/>
              <a:t>Confidential Property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CBBAB16-41A0-423F-A710-BC8E751E573C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91640" y="631824"/>
            <a:ext cx="6461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/>
              <a:t>何为自然</a:t>
            </a:r>
            <a:endParaRPr lang="zh-CN" altLang="en-US" sz="4400" dirty="0"/>
          </a:p>
        </p:txBody>
      </p:sp>
      <p:pic>
        <p:nvPicPr>
          <p:cNvPr id="1026" name="Picture 2" descr="http://www.wallpick.com/wp-content/uploads/2014/02/24/spring-pictures-nature-wallpaper-hd-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716087"/>
            <a:ext cx="3892675" cy="218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6" descr="http://www.dajiyuan.eu/images/2012/2012_10/28/2007101912531595.jpg"/>
          <p:cNvSpPr>
            <a:spLocks noChangeAspect="1" noChangeArrowheads="1"/>
          </p:cNvSpPr>
          <p:nvPr/>
        </p:nvSpPr>
        <p:spPr bwMode="auto">
          <a:xfrm>
            <a:off x="155575" y="-2674938"/>
            <a:ext cx="7439025" cy="558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8" descr="http://www.dajiyuan.eu/images/2012/2012_10/28/2007101912531595.jpg"/>
          <p:cNvSpPr>
            <a:spLocks noChangeAspect="1" noChangeArrowheads="1"/>
          </p:cNvSpPr>
          <p:nvPr/>
        </p:nvSpPr>
        <p:spPr bwMode="auto">
          <a:xfrm>
            <a:off x="307975" y="-2522538"/>
            <a:ext cx="7439025" cy="558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AutoShape 10" descr="http://www.dajiyuan.eu/images/2012/2012_10/28/2007101912531595.jpg"/>
          <p:cNvSpPr>
            <a:spLocks noChangeAspect="1" noChangeArrowheads="1"/>
          </p:cNvSpPr>
          <p:nvPr/>
        </p:nvSpPr>
        <p:spPr bwMode="auto">
          <a:xfrm>
            <a:off x="460375" y="-2370138"/>
            <a:ext cx="7439025" cy="558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AutoShape 13" descr="http://www.dajiyuan.eu/images/2012/2012_10/28/2007101912531595.jpg"/>
          <p:cNvSpPr>
            <a:spLocks noChangeAspect="1" noChangeArrowheads="1"/>
          </p:cNvSpPr>
          <p:nvPr/>
        </p:nvSpPr>
        <p:spPr bwMode="auto">
          <a:xfrm>
            <a:off x="612775" y="-2217738"/>
            <a:ext cx="7439025" cy="558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6" name="Picture 1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62"/>
          <a:stretch/>
        </p:blipFill>
        <p:spPr bwMode="auto">
          <a:xfrm>
            <a:off x="307975" y="4111625"/>
            <a:ext cx="3892675" cy="218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17" descr="http://sc.websbook.com/sc/upimg/allimg/081005/028_1600x1200_websbook_com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6848" b="-42556"/>
          <a:stretch/>
        </p:blipFill>
        <p:spPr bwMode="auto">
          <a:xfrm>
            <a:off x="4841875" y="1716087"/>
            <a:ext cx="4159250" cy="312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8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18" b="19685"/>
          <a:stretch/>
        </p:blipFill>
        <p:spPr bwMode="auto">
          <a:xfrm>
            <a:off x="4841875" y="4111624"/>
            <a:ext cx="3871912" cy="218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CBBAB16-41A0-423F-A710-BC8E751E573C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40" y="631824"/>
            <a:ext cx="6461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4400" dirty="0" smtClean="0">
                <a:solidFill>
                  <a:prstClr val="black"/>
                </a:solidFill>
              </a:rPr>
              <a:t>重拾记忆</a:t>
            </a:r>
            <a:endParaRPr lang="zh-CN" altLang="en-US" sz="4400" dirty="0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09672" y="4155401"/>
            <a:ext cx="6391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还记得，小学时的我们，上体育课时</a:t>
            </a:r>
            <a:r>
              <a:rPr lang="zh-CN" altLang="en-US" dirty="0"/>
              <a:t>报数</a:t>
            </a:r>
            <a:r>
              <a:rPr lang="zh-CN" altLang="en-US" dirty="0" smtClean="0"/>
              <a:t>排队么？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209674" y="2021443"/>
            <a:ext cx="6391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还记得</a:t>
            </a:r>
            <a:r>
              <a:rPr lang="zh-CN" altLang="en-US" dirty="0" smtClean="0"/>
              <a:t>，我们每天在背</a:t>
            </a:r>
            <a:r>
              <a:rPr lang="en-US" altLang="zh-CN" dirty="0" smtClean="0"/>
              <a:t>9</a:t>
            </a:r>
            <a:r>
              <a:rPr lang="zh-CN" altLang="en-US" dirty="0" smtClean="0"/>
              <a:t>*</a:t>
            </a:r>
            <a:r>
              <a:rPr lang="en-US" altLang="zh-CN" dirty="0" smtClean="0"/>
              <a:t>9</a:t>
            </a:r>
            <a:r>
              <a:rPr lang="zh-CN" altLang="en-US" dirty="0" smtClean="0"/>
              <a:t>乘法口诀表？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209675" y="5203746"/>
            <a:ext cx="639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还记得，经常从图书馆借一大堆书，有一天警报响了？</a:t>
            </a:r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209675" y="3109794"/>
            <a:ext cx="639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还记得，和小伙伴买好吃的，一起分着吃？</a:t>
            </a: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209675" y="2474177"/>
            <a:ext cx="639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那一年，知道了什么叫做乘法</a:t>
            </a:r>
            <a:r>
              <a:rPr lang="en-US" altLang="zh-CN" dirty="0" smtClean="0">
                <a:solidFill>
                  <a:srgbClr val="7030A0"/>
                </a:solidFill>
              </a:rPr>
              <a:t>···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09670" y="4617066"/>
            <a:ext cx="639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那一年，我还不知道这就是同余</a:t>
            </a:r>
            <a:r>
              <a:rPr lang="en-US" altLang="zh-CN" dirty="0" smtClean="0">
                <a:solidFill>
                  <a:srgbClr val="7030A0"/>
                </a:solidFill>
              </a:rPr>
              <a:t>···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9675" y="3493710"/>
            <a:ext cx="639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那一年，我会用除法了</a:t>
            </a:r>
            <a:r>
              <a:rPr lang="en-US" altLang="zh-CN" dirty="0" smtClean="0">
                <a:solidFill>
                  <a:srgbClr val="7030A0"/>
                </a:solidFill>
              </a:rPr>
              <a:t>···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09675" y="5693391"/>
            <a:ext cx="639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那一年，我熟练地运用递归</a:t>
            </a:r>
            <a:r>
              <a:rPr lang="en-US" altLang="zh-CN" dirty="0" smtClean="0">
                <a:solidFill>
                  <a:srgbClr val="7030A0"/>
                </a:solidFill>
              </a:rPr>
              <a:t>···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46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  <p:bldP spid="18" grpId="0"/>
      <p:bldP spid="19" grpId="0"/>
      <p:bldP spid="21" grpId="0"/>
      <p:bldP spid="22" grpId="0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圆角矩形 15"/>
          <p:cNvSpPr/>
          <p:nvPr/>
        </p:nvSpPr>
        <p:spPr>
          <a:xfrm>
            <a:off x="428625" y="1702753"/>
            <a:ext cx="4733925" cy="1145222"/>
          </a:xfrm>
          <a:prstGeom prst="roundRect">
            <a:avLst>
              <a:gd name="adj" fmla="val 3068"/>
            </a:avLst>
          </a:prstGeom>
          <a:solidFill>
            <a:srgbClr val="FF7209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宋体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CBBAB16-41A0-423F-A710-BC8E751E573C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40" y="631824"/>
            <a:ext cx="6461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prstClr val="black"/>
                </a:solidFill>
              </a:rPr>
              <a:t>计算</a:t>
            </a:r>
            <a:r>
              <a:rPr lang="en-US" altLang="zh-CN" sz="4400" dirty="0" smtClean="0">
                <a:solidFill>
                  <a:prstClr val="black"/>
                </a:solidFill>
              </a:rPr>
              <a:t>——</a:t>
            </a:r>
            <a:r>
              <a:rPr lang="zh-CN" altLang="en-US" sz="4400" dirty="0">
                <a:solidFill>
                  <a:prstClr val="black"/>
                </a:solidFill>
              </a:rPr>
              <a:t>加法</a:t>
            </a:r>
          </a:p>
        </p:txBody>
      </p:sp>
      <p:sp>
        <p:nvSpPr>
          <p:cNvPr id="12" name="TextBox 21"/>
          <p:cNvSpPr txBox="1">
            <a:spLocks noChangeArrowheads="1"/>
          </p:cNvSpPr>
          <p:nvPr/>
        </p:nvSpPr>
        <p:spPr bwMode="auto">
          <a:xfrm>
            <a:off x="647700" y="1950193"/>
            <a:ext cx="38576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zh-CN" altLang="en-US" sz="1800" dirty="0" smtClean="0">
                <a:solidFill>
                  <a:schemeClr val="bg1"/>
                </a:solidFill>
                <a:ea typeface="微软雅黑" charset="0"/>
              </a:rPr>
              <a:t>明天就是女人节了，市场促销</a:t>
            </a:r>
            <a:r>
              <a:rPr lang="en-US" altLang="zh-CN" sz="1800" dirty="0" smtClean="0">
                <a:solidFill>
                  <a:schemeClr val="bg1"/>
                </a:solidFill>
                <a:ea typeface="微软雅黑" charset="0"/>
              </a:rPr>
              <a:t>1.5</a:t>
            </a:r>
            <a:r>
              <a:rPr lang="zh-CN" altLang="en-US" sz="1800" dirty="0" smtClean="0">
                <a:solidFill>
                  <a:schemeClr val="bg1"/>
                </a:solidFill>
                <a:ea typeface="微软雅黑" charset="0"/>
              </a:rPr>
              <a:t>折，一件裙子原价</a:t>
            </a:r>
            <a:r>
              <a:rPr lang="en-US" altLang="zh-CN" sz="1800" dirty="0" smtClean="0">
                <a:solidFill>
                  <a:schemeClr val="bg1"/>
                </a:solidFill>
                <a:ea typeface="微软雅黑" charset="0"/>
              </a:rPr>
              <a:t>420</a:t>
            </a:r>
            <a:r>
              <a:rPr lang="zh-CN" altLang="en-US" sz="1800" dirty="0" smtClean="0">
                <a:solidFill>
                  <a:schemeClr val="bg1"/>
                </a:solidFill>
                <a:ea typeface="微软雅黑" charset="0"/>
              </a:rPr>
              <a:t>，现在只需多少钱？</a:t>
            </a:r>
            <a:endParaRPr lang="en-US" altLang="zh-CN" sz="1800" dirty="0" smtClean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57550" y="4000499"/>
            <a:ext cx="552926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 smtClean="0"/>
              <a:t>我们的大脑，加法运算是最快的。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/>
              <a:t>生活</a:t>
            </a:r>
            <a:r>
              <a:rPr lang="zh-CN" altLang="en-US" dirty="0" smtClean="0"/>
              <a:t>中，学会自左至右的运算。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其中</a:t>
            </a:r>
            <a:r>
              <a:rPr lang="zh-CN" altLang="en-US" dirty="0" smtClean="0"/>
              <a:t>的原因有很多：</a:t>
            </a:r>
            <a:endParaRPr lang="en-US" altLang="zh-CN" dirty="0" smtClean="0"/>
          </a:p>
          <a:p>
            <a:r>
              <a:rPr lang="zh-CN" altLang="en-US" dirty="0" smtClean="0"/>
              <a:t>我们习惯了从左到右来读数。</a:t>
            </a:r>
            <a:endParaRPr lang="en-US" altLang="zh-CN" dirty="0" smtClean="0"/>
          </a:p>
          <a:p>
            <a:r>
              <a:rPr lang="zh-CN" altLang="en-US" dirty="0" smtClean="0"/>
              <a:t>高位比低位更有价值。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1026" name="Picture 2" descr="C:\Users\shy_song\Desktop\ss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212" y="1132364"/>
            <a:ext cx="2085975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mobanwang.com/icon/UploadFiles_8971/201008/201008292230393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061" y="2822575"/>
            <a:ext cx="395764" cy="39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mobanwang.com/icon/UploadFiles_8971/201008/201008292230393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547" y="2822575"/>
            <a:ext cx="395764" cy="39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ttp://www.mobanwang.com/icon/UploadFiles_8971/201008/201008292230393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318" y="2822575"/>
            <a:ext cx="395764" cy="39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://www.mobanwang.com/icon/UploadFiles_8971/201008/201008292230393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822575"/>
            <a:ext cx="395764" cy="39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down.tutu001.com/d/file/20111105/7f1e8935a984d0a9f358dea769_56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72" y="4000499"/>
            <a:ext cx="2031683" cy="203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16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2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CBBAB16-41A0-423F-A710-BC8E751E573C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40" y="631824"/>
            <a:ext cx="6461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prstClr val="black"/>
                </a:solidFill>
              </a:rPr>
              <a:t>加法之斐波那契数</a:t>
            </a:r>
            <a:endParaRPr lang="zh-CN" altLang="en-US" sz="4400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5399" y="2028825"/>
            <a:ext cx="6543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prstClr val="black"/>
                </a:solidFill>
              </a:rPr>
              <a:t>斐波那契数列知多少？</a:t>
            </a:r>
            <a:endParaRPr lang="en-US" altLang="zh-CN" dirty="0" smtClean="0">
              <a:solidFill>
                <a:prstClr val="black"/>
              </a:solidFill>
            </a:endParaRPr>
          </a:p>
          <a:p>
            <a:endParaRPr lang="en-US" altLang="zh-CN" dirty="0">
              <a:solidFill>
                <a:prstClr val="black"/>
              </a:solidFill>
            </a:endParaRPr>
          </a:p>
          <a:p>
            <a:r>
              <a:rPr lang="en-US" altLang="zh-CN" dirty="0" smtClean="0">
                <a:solidFill>
                  <a:prstClr val="black"/>
                </a:solidFill>
              </a:rPr>
              <a:t>1, 1, 2, 3, 5, 8, 13, 21 ...</a:t>
            </a:r>
            <a:endParaRPr lang="zh-CN" altLang="en-US" dirty="0">
              <a:solidFill>
                <a:prstClr val="black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399" y="3153633"/>
            <a:ext cx="4183855" cy="3202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3981450" y="2662030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100" dirty="0">
                <a:solidFill>
                  <a:srgbClr val="7030A0"/>
                </a:solidFill>
              </a:rPr>
              <a:t>(</a:t>
            </a:r>
            <a:r>
              <a:rPr lang="en-US" altLang="zh-CN" sz="1100" dirty="0" smtClean="0">
                <a:solidFill>
                  <a:srgbClr val="7030A0"/>
                </a:solidFill>
              </a:rPr>
              <a:t>http</a:t>
            </a:r>
            <a:r>
              <a:rPr lang="en-US" altLang="zh-CN" sz="1100" dirty="0">
                <a:solidFill>
                  <a:srgbClr val="7030A0"/>
                </a:solidFill>
              </a:rPr>
              <a:t>://</a:t>
            </a:r>
            <a:r>
              <a:rPr lang="en-US" altLang="zh-CN" sz="1100" dirty="0" smtClean="0">
                <a:solidFill>
                  <a:srgbClr val="7030A0"/>
                </a:solidFill>
              </a:rPr>
              <a:t>www.56.com/redian/ODkzMzY4/ODEzNTY4Mzc.html)</a:t>
            </a:r>
            <a:endParaRPr lang="zh-CN" altLang="en-US" sz="11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10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Confidential Property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CBBAB16-41A0-423F-A710-BC8E751E573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40" y="631824"/>
            <a:ext cx="6461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prstClr val="black"/>
                </a:solidFill>
              </a:rPr>
              <a:t>计算</a:t>
            </a:r>
            <a:r>
              <a:rPr lang="en-US" altLang="zh-CN" sz="4400" dirty="0" smtClean="0">
                <a:solidFill>
                  <a:prstClr val="black"/>
                </a:solidFill>
              </a:rPr>
              <a:t>——</a:t>
            </a:r>
            <a:r>
              <a:rPr lang="zh-CN" altLang="en-US" sz="4400" dirty="0" smtClean="0">
                <a:solidFill>
                  <a:prstClr val="black"/>
                </a:solidFill>
              </a:rPr>
              <a:t>减法</a:t>
            </a:r>
            <a:endParaRPr lang="zh-CN" altLang="en-US" sz="4400" dirty="0">
              <a:solidFill>
                <a:prstClr val="black"/>
              </a:solidFill>
            </a:endParaRPr>
          </a:p>
        </p:txBody>
      </p:sp>
      <p:sp>
        <p:nvSpPr>
          <p:cNvPr id="17" name="圆角矩形 15"/>
          <p:cNvSpPr/>
          <p:nvPr/>
        </p:nvSpPr>
        <p:spPr>
          <a:xfrm>
            <a:off x="428625" y="1702753"/>
            <a:ext cx="8358185" cy="1145222"/>
          </a:xfrm>
          <a:prstGeom prst="roundRect">
            <a:avLst>
              <a:gd name="adj" fmla="val 3068"/>
            </a:avLst>
          </a:prstGeom>
          <a:solidFill>
            <a:srgbClr val="FF7209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宋体" charset="0"/>
            </a:endParaRPr>
          </a:p>
        </p:txBody>
      </p:sp>
      <p:sp>
        <p:nvSpPr>
          <p:cNvPr id="18" name="TextBox 21"/>
          <p:cNvSpPr txBox="1">
            <a:spLocks noChangeArrowheads="1"/>
          </p:cNvSpPr>
          <p:nvPr/>
        </p:nvSpPr>
        <p:spPr bwMode="auto">
          <a:xfrm>
            <a:off x="647700" y="1767840"/>
            <a:ext cx="794861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zh-CN" altLang="en-US" sz="1800" dirty="0" smtClean="0">
                <a:solidFill>
                  <a:prstClr val="white"/>
                </a:solidFill>
                <a:ea typeface="微软雅黑" charset="0"/>
              </a:rPr>
              <a:t>请快速说出下面的结果：</a:t>
            </a:r>
            <a:endParaRPr lang="en-US" altLang="zh-CN" sz="1800" dirty="0" smtClean="0">
              <a:solidFill>
                <a:prstClr val="white"/>
              </a:solidFill>
              <a:ea typeface="微软雅黑" charset="0"/>
            </a:endParaRPr>
          </a:p>
          <a:p>
            <a:pPr eaLnBrk="1" hangingPunct="1"/>
            <a:r>
              <a:rPr lang="en-US" altLang="zh-CN" sz="1800" dirty="0" smtClean="0">
                <a:solidFill>
                  <a:prstClr val="white"/>
                </a:solidFill>
                <a:ea typeface="微软雅黑" charset="0"/>
              </a:rPr>
              <a:t>86 – 29    89 – 21   73 – 46 </a:t>
            </a:r>
          </a:p>
          <a:p>
            <a:pPr eaLnBrk="1" hangingPunct="1"/>
            <a:r>
              <a:rPr lang="en-US" altLang="zh-CN" sz="1800" dirty="0" smtClean="0">
                <a:solidFill>
                  <a:prstClr val="white"/>
                </a:solidFill>
                <a:ea typeface="微软雅黑" charset="0"/>
              </a:rPr>
              <a:t>486 – 123    725 – 468    747 – 598 </a:t>
            </a:r>
          </a:p>
        </p:txBody>
      </p:sp>
      <p:sp>
        <p:nvSpPr>
          <p:cNvPr id="19" name="矩形 18"/>
          <p:cNvSpPr/>
          <p:nvPr/>
        </p:nvSpPr>
        <p:spPr>
          <a:xfrm>
            <a:off x="428624" y="3390899"/>
            <a:ext cx="82581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 smtClean="0"/>
              <a:t>减法，依旧是自左至右。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/>
              <a:t>在</a:t>
            </a:r>
            <a:r>
              <a:rPr lang="zh-CN" altLang="en-US" dirty="0" smtClean="0"/>
              <a:t>一些情况中，通过补足的方式，让减法变成加法，计算速度会变快。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20" name="圆角矩形 15"/>
          <p:cNvSpPr/>
          <p:nvPr/>
        </p:nvSpPr>
        <p:spPr>
          <a:xfrm>
            <a:off x="442912" y="4369753"/>
            <a:ext cx="8358185" cy="897572"/>
          </a:xfrm>
          <a:prstGeom prst="roundRect">
            <a:avLst>
              <a:gd name="adj" fmla="val 3068"/>
            </a:avLst>
          </a:prstGeom>
          <a:solidFill>
            <a:srgbClr val="FF7209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宋体" charset="0"/>
            </a:endParaRPr>
          </a:p>
        </p:txBody>
      </p:sp>
      <p:sp>
        <p:nvSpPr>
          <p:cNvPr id="24" name="TextBox 21"/>
          <p:cNvSpPr txBox="1">
            <a:spLocks noChangeArrowheads="1"/>
          </p:cNvSpPr>
          <p:nvPr/>
        </p:nvSpPr>
        <p:spPr bwMode="auto">
          <a:xfrm>
            <a:off x="661987" y="4434840"/>
            <a:ext cx="794861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zh-CN" altLang="en-US" sz="1800" dirty="0" smtClean="0">
                <a:solidFill>
                  <a:prstClr val="white"/>
                </a:solidFill>
                <a:ea typeface="微软雅黑" charset="0"/>
              </a:rPr>
              <a:t>请快速说出下面这些数与</a:t>
            </a:r>
            <a:r>
              <a:rPr lang="en-US" altLang="zh-CN" sz="1800" dirty="0" smtClean="0">
                <a:solidFill>
                  <a:prstClr val="white"/>
                </a:solidFill>
                <a:ea typeface="微软雅黑" charset="0"/>
              </a:rPr>
              <a:t>100</a:t>
            </a:r>
            <a:r>
              <a:rPr lang="zh-CN" altLang="en-US" sz="1800" dirty="0" smtClean="0">
                <a:solidFill>
                  <a:prstClr val="white"/>
                </a:solidFill>
                <a:ea typeface="微软雅黑" charset="0"/>
              </a:rPr>
              <a:t>之间的差：</a:t>
            </a:r>
            <a:endParaRPr lang="en-US" altLang="zh-CN" sz="1800" dirty="0" smtClean="0">
              <a:solidFill>
                <a:prstClr val="white"/>
              </a:solidFill>
              <a:ea typeface="微软雅黑" charset="0"/>
            </a:endParaRPr>
          </a:p>
          <a:p>
            <a:pPr eaLnBrk="1" hangingPunct="1"/>
            <a:r>
              <a:rPr lang="en-US" altLang="zh-CN" sz="1800" dirty="0" smtClean="0">
                <a:solidFill>
                  <a:prstClr val="white"/>
                </a:solidFill>
                <a:ea typeface="微软雅黑" charset="0"/>
              </a:rPr>
              <a:t>57     41     32     90     87     63</a:t>
            </a:r>
          </a:p>
        </p:txBody>
      </p:sp>
      <p:sp>
        <p:nvSpPr>
          <p:cNvPr id="25" name="矩形 24"/>
          <p:cNvSpPr/>
          <p:nvPr/>
        </p:nvSpPr>
        <p:spPr>
          <a:xfrm>
            <a:off x="478629" y="5629274"/>
            <a:ext cx="8258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有没有觉察到，你其实还是在用的加法！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479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4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/>
              </a:rPr>
              <a:t>Confidential Property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CBBAB16-41A0-423F-A710-BC8E751E573C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40" y="631824"/>
            <a:ext cx="6461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prstClr val="black"/>
                </a:solidFill>
              </a:rPr>
              <a:t>计算</a:t>
            </a:r>
            <a:r>
              <a:rPr lang="en-US" altLang="zh-CN" sz="4400" dirty="0" smtClean="0">
                <a:solidFill>
                  <a:prstClr val="black"/>
                </a:solidFill>
              </a:rPr>
              <a:t>——</a:t>
            </a:r>
            <a:r>
              <a:rPr lang="en-US" altLang="en-US" sz="4400" dirty="0" smtClean="0">
                <a:solidFill>
                  <a:prstClr val="black"/>
                </a:solidFill>
              </a:rPr>
              <a:t>乘</a:t>
            </a:r>
            <a:r>
              <a:rPr lang="zh-CN" altLang="en-US" sz="4400" dirty="0" smtClean="0">
                <a:solidFill>
                  <a:prstClr val="black"/>
                </a:solidFill>
              </a:rPr>
              <a:t>法</a:t>
            </a:r>
            <a:endParaRPr lang="zh-CN" altLang="en-US" sz="4400" dirty="0">
              <a:solidFill>
                <a:prstClr val="black"/>
              </a:solidFill>
            </a:endParaRPr>
          </a:p>
        </p:txBody>
      </p:sp>
      <p:sp>
        <p:nvSpPr>
          <p:cNvPr id="12" name="圆角矩形 15"/>
          <p:cNvSpPr/>
          <p:nvPr/>
        </p:nvSpPr>
        <p:spPr>
          <a:xfrm>
            <a:off x="428625" y="1702752"/>
            <a:ext cx="8358185" cy="2081847"/>
          </a:xfrm>
          <a:prstGeom prst="roundRect">
            <a:avLst>
              <a:gd name="adj" fmla="val 3068"/>
            </a:avLst>
          </a:prstGeom>
          <a:solidFill>
            <a:srgbClr val="FF7209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宋体" charset="0"/>
            </a:endParaRPr>
          </a:p>
        </p:txBody>
      </p:sp>
      <p:sp>
        <p:nvSpPr>
          <p:cNvPr id="13" name="TextBox 21"/>
          <p:cNvSpPr txBox="1">
            <a:spLocks noChangeArrowheads="1"/>
          </p:cNvSpPr>
          <p:nvPr/>
        </p:nvSpPr>
        <p:spPr bwMode="auto">
          <a:xfrm>
            <a:off x="647700" y="1767840"/>
            <a:ext cx="7948611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zh-CN" altLang="en-US" sz="1800" dirty="0" smtClean="0">
                <a:solidFill>
                  <a:prstClr val="white"/>
                </a:solidFill>
                <a:ea typeface="微软雅黑" charset="0"/>
              </a:rPr>
              <a:t>请快速说出下面的结果：</a:t>
            </a:r>
            <a:endParaRPr lang="en-US" altLang="zh-CN" sz="1800" dirty="0" smtClean="0">
              <a:solidFill>
                <a:prstClr val="white"/>
              </a:solidFill>
              <a:ea typeface="微软雅黑" charset="0"/>
            </a:endParaRPr>
          </a:p>
          <a:p>
            <a:pPr eaLnBrk="1" hangingPunct="1"/>
            <a:r>
              <a:rPr lang="en-US" altLang="zh-CN" sz="1800" dirty="0" smtClean="0">
                <a:solidFill>
                  <a:prstClr val="white"/>
                </a:solidFill>
                <a:ea typeface="微软雅黑" charset="0"/>
              </a:rPr>
              <a:t>38 </a:t>
            </a:r>
            <a:r>
              <a:rPr lang="en-US" altLang="zh-CN" sz="1800" dirty="0">
                <a:solidFill>
                  <a:prstClr val="white"/>
                </a:solidFill>
                <a:ea typeface="微软雅黑" charset="0"/>
              </a:rPr>
              <a:t>* </a:t>
            </a:r>
            <a:r>
              <a:rPr lang="en-US" altLang="zh-CN" sz="1800" dirty="0" smtClean="0">
                <a:solidFill>
                  <a:prstClr val="white"/>
                </a:solidFill>
                <a:ea typeface="微软雅黑" charset="0"/>
              </a:rPr>
              <a:t>11     72 </a:t>
            </a:r>
            <a:r>
              <a:rPr lang="en-US" altLang="zh-CN" sz="1800" dirty="0">
                <a:solidFill>
                  <a:prstClr val="white"/>
                </a:solidFill>
                <a:ea typeface="微软雅黑" charset="0"/>
              </a:rPr>
              <a:t>* </a:t>
            </a:r>
            <a:r>
              <a:rPr lang="en-US" altLang="zh-CN" sz="1800" dirty="0" smtClean="0">
                <a:solidFill>
                  <a:prstClr val="white"/>
                </a:solidFill>
                <a:ea typeface="微软雅黑" charset="0"/>
              </a:rPr>
              <a:t>11      41 </a:t>
            </a:r>
            <a:r>
              <a:rPr lang="en-US" altLang="zh-CN" sz="1800" dirty="0">
                <a:solidFill>
                  <a:prstClr val="white"/>
                </a:solidFill>
                <a:ea typeface="微软雅黑" charset="0"/>
              </a:rPr>
              <a:t>* </a:t>
            </a:r>
            <a:r>
              <a:rPr lang="en-US" altLang="zh-CN" sz="1800" dirty="0" smtClean="0">
                <a:solidFill>
                  <a:prstClr val="white"/>
                </a:solidFill>
                <a:ea typeface="微软雅黑" charset="0"/>
              </a:rPr>
              <a:t>11    57 </a:t>
            </a:r>
            <a:r>
              <a:rPr lang="en-US" altLang="zh-CN" sz="1800" dirty="0">
                <a:solidFill>
                  <a:prstClr val="white"/>
                </a:solidFill>
                <a:ea typeface="微软雅黑" charset="0"/>
              </a:rPr>
              <a:t>* </a:t>
            </a:r>
            <a:r>
              <a:rPr lang="en-US" altLang="zh-CN" sz="1800" dirty="0" smtClean="0">
                <a:solidFill>
                  <a:prstClr val="white"/>
                </a:solidFill>
                <a:ea typeface="微软雅黑" charset="0"/>
              </a:rPr>
              <a:t>11      66 </a:t>
            </a:r>
            <a:r>
              <a:rPr lang="en-US" altLang="zh-CN" sz="1800" dirty="0">
                <a:solidFill>
                  <a:prstClr val="white"/>
                </a:solidFill>
                <a:ea typeface="微软雅黑" charset="0"/>
              </a:rPr>
              <a:t>* </a:t>
            </a:r>
            <a:r>
              <a:rPr lang="en-US" altLang="zh-CN" sz="1800" dirty="0" smtClean="0">
                <a:solidFill>
                  <a:prstClr val="white"/>
                </a:solidFill>
                <a:ea typeface="微软雅黑" charset="0"/>
              </a:rPr>
              <a:t>11</a:t>
            </a:r>
          </a:p>
          <a:p>
            <a:pPr eaLnBrk="1" hangingPunct="1"/>
            <a:r>
              <a:rPr lang="en-US" altLang="zh-CN" sz="1800" dirty="0" smtClean="0">
                <a:solidFill>
                  <a:prstClr val="white"/>
                </a:solidFill>
                <a:ea typeface="微软雅黑" charset="0"/>
                <a:hlinkClick r:id="rId3" action="ppaction://hlinksldjump"/>
              </a:rPr>
              <a:t>13 * 17     19 * 14     14 * 13     12 * 13     18 * 11</a:t>
            </a:r>
            <a:endParaRPr lang="en-US" altLang="zh-CN" sz="1800" dirty="0" smtClean="0">
              <a:solidFill>
                <a:prstClr val="white"/>
              </a:solidFill>
              <a:ea typeface="微软雅黑" charset="0"/>
            </a:endParaRPr>
          </a:p>
          <a:p>
            <a:pPr eaLnBrk="1" hangingPunct="1"/>
            <a:r>
              <a:rPr lang="en-US" altLang="zh-CN" sz="1800" dirty="0" smtClean="0">
                <a:solidFill>
                  <a:prstClr val="white"/>
                </a:solidFill>
                <a:ea typeface="微软雅黑" charset="0"/>
                <a:hlinkClick r:id="rId4" action="ppaction://hlinksldjump"/>
              </a:rPr>
              <a:t>51 </a:t>
            </a:r>
            <a:r>
              <a:rPr lang="en-US" altLang="zh-CN" sz="1800" dirty="0">
                <a:solidFill>
                  <a:prstClr val="white"/>
                </a:solidFill>
                <a:ea typeface="微软雅黑" charset="0"/>
                <a:hlinkClick r:id="rId4" action="ppaction://hlinksldjump"/>
              </a:rPr>
              <a:t>* </a:t>
            </a:r>
            <a:r>
              <a:rPr lang="en-US" altLang="zh-CN" sz="1800" dirty="0" smtClean="0">
                <a:solidFill>
                  <a:prstClr val="white"/>
                </a:solidFill>
                <a:ea typeface="微软雅黑" charset="0"/>
                <a:hlinkClick r:id="rId4" action="ppaction://hlinksldjump"/>
              </a:rPr>
              <a:t>71     31 </a:t>
            </a:r>
            <a:r>
              <a:rPr lang="en-US" altLang="zh-CN" sz="1800" dirty="0">
                <a:solidFill>
                  <a:prstClr val="white"/>
                </a:solidFill>
                <a:ea typeface="微软雅黑" charset="0"/>
                <a:hlinkClick r:id="rId4" action="ppaction://hlinksldjump"/>
              </a:rPr>
              <a:t>* </a:t>
            </a:r>
            <a:r>
              <a:rPr lang="en-US" altLang="zh-CN" sz="1800" dirty="0" smtClean="0">
                <a:solidFill>
                  <a:prstClr val="white"/>
                </a:solidFill>
                <a:ea typeface="微软雅黑" charset="0"/>
                <a:hlinkClick r:id="rId4" action="ppaction://hlinksldjump"/>
              </a:rPr>
              <a:t>41     21 </a:t>
            </a:r>
            <a:r>
              <a:rPr lang="en-US" altLang="zh-CN" sz="1800" dirty="0">
                <a:solidFill>
                  <a:prstClr val="white"/>
                </a:solidFill>
                <a:ea typeface="微软雅黑" charset="0"/>
                <a:hlinkClick r:id="rId4" action="ppaction://hlinksldjump"/>
              </a:rPr>
              <a:t>* </a:t>
            </a:r>
            <a:r>
              <a:rPr lang="en-US" altLang="zh-CN" sz="1800" dirty="0" smtClean="0">
                <a:solidFill>
                  <a:prstClr val="white"/>
                </a:solidFill>
                <a:ea typeface="微软雅黑" charset="0"/>
                <a:hlinkClick r:id="rId4" action="ppaction://hlinksldjump"/>
              </a:rPr>
              <a:t>21     71 </a:t>
            </a:r>
            <a:r>
              <a:rPr lang="en-US" altLang="zh-CN" sz="1800" dirty="0">
                <a:solidFill>
                  <a:prstClr val="white"/>
                </a:solidFill>
                <a:ea typeface="微软雅黑" charset="0"/>
                <a:hlinkClick r:id="rId4" action="ppaction://hlinksldjump"/>
              </a:rPr>
              <a:t>* </a:t>
            </a:r>
            <a:r>
              <a:rPr lang="en-US" altLang="zh-CN" sz="1800" dirty="0" smtClean="0">
                <a:solidFill>
                  <a:prstClr val="white"/>
                </a:solidFill>
                <a:ea typeface="微软雅黑" charset="0"/>
                <a:hlinkClick r:id="rId4" action="ppaction://hlinksldjump"/>
              </a:rPr>
              <a:t>91     11 </a:t>
            </a:r>
            <a:r>
              <a:rPr lang="en-US" altLang="zh-CN" sz="1800" dirty="0">
                <a:solidFill>
                  <a:prstClr val="white"/>
                </a:solidFill>
                <a:ea typeface="微软雅黑" charset="0"/>
                <a:hlinkClick r:id="rId4" action="ppaction://hlinksldjump"/>
              </a:rPr>
              <a:t>* </a:t>
            </a:r>
            <a:r>
              <a:rPr lang="en-US" altLang="zh-CN" sz="1800" dirty="0" smtClean="0">
                <a:solidFill>
                  <a:prstClr val="white"/>
                </a:solidFill>
                <a:ea typeface="微软雅黑" charset="0"/>
                <a:hlinkClick r:id="rId4" action="ppaction://hlinksldjump"/>
              </a:rPr>
              <a:t>51</a:t>
            </a:r>
            <a:endParaRPr lang="en-US" altLang="zh-CN" sz="1800" dirty="0" smtClean="0">
              <a:solidFill>
                <a:prstClr val="white"/>
              </a:solidFill>
              <a:ea typeface="微软雅黑" charset="0"/>
            </a:endParaRPr>
          </a:p>
          <a:p>
            <a:pPr eaLnBrk="1" hangingPunct="1"/>
            <a:r>
              <a:rPr lang="en-US" altLang="zh-CN" sz="1800" dirty="0" smtClean="0">
                <a:solidFill>
                  <a:prstClr val="white"/>
                </a:solidFill>
                <a:ea typeface="微软雅黑" charset="0"/>
                <a:hlinkClick r:id="rId5" action="ppaction://hlinksldjump"/>
              </a:rPr>
              <a:t>78 * 72     56 * 54     43 * 47     31 * 39     25 * 25</a:t>
            </a:r>
            <a:endParaRPr lang="en-US" altLang="zh-CN" sz="1800" dirty="0" smtClean="0">
              <a:solidFill>
                <a:prstClr val="white"/>
              </a:solidFill>
              <a:ea typeface="微软雅黑" charset="0"/>
            </a:endParaRPr>
          </a:p>
          <a:p>
            <a:pPr eaLnBrk="1" hangingPunct="1"/>
            <a:r>
              <a:rPr lang="en-US" altLang="zh-CN" sz="1800" dirty="0" smtClean="0">
                <a:solidFill>
                  <a:prstClr val="white"/>
                </a:solidFill>
                <a:ea typeface="微软雅黑" charset="0"/>
                <a:hlinkClick r:id="rId6" action="ppaction://hlinksldjump"/>
              </a:rPr>
              <a:t>87 </a:t>
            </a:r>
            <a:r>
              <a:rPr lang="en-US" altLang="zh-CN" sz="1800" dirty="0">
                <a:solidFill>
                  <a:prstClr val="white"/>
                </a:solidFill>
                <a:ea typeface="微软雅黑" charset="0"/>
                <a:hlinkClick r:id="rId6" action="ppaction://hlinksldjump"/>
              </a:rPr>
              <a:t>* </a:t>
            </a:r>
            <a:r>
              <a:rPr lang="en-US" altLang="zh-CN" sz="1800" dirty="0" smtClean="0">
                <a:solidFill>
                  <a:prstClr val="white"/>
                </a:solidFill>
                <a:ea typeface="微软雅黑" charset="0"/>
                <a:hlinkClick r:id="rId6" action="ppaction://hlinksldjump"/>
              </a:rPr>
              <a:t>27     65 </a:t>
            </a:r>
            <a:r>
              <a:rPr lang="en-US" altLang="zh-CN" sz="1800" dirty="0">
                <a:solidFill>
                  <a:prstClr val="white"/>
                </a:solidFill>
                <a:ea typeface="微软雅黑" charset="0"/>
                <a:hlinkClick r:id="rId6" action="ppaction://hlinksldjump"/>
              </a:rPr>
              <a:t>* </a:t>
            </a:r>
            <a:r>
              <a:rPr lang="en-US" altLang="zh-CN" sz="1800" dirty="0" smtClean="0">
                <a:solidFill>
                  <a:prstClr val="white"/>
                </a:solidFill>
                <a:ea typeface="微软雅黑" charset="0"/>
                <a:hlinkClick r:id="rId6" action="ppaction://hlinksldjump"/>
              </a:rPr>
              <a:t>45     34 </a:t>
            </a:r>
            <a:r>
              <a:rPr lang="en-US" altLang="zh-CN" sz="1800" dirty="0">
                <a:solidFill>
                  <a:prstClr val="white"/>
                </a:solidFill>
                <a:ea typeface="微软雅黑" charset="0"/>
                <a:hlinkClick r:id="rId6" action="ppaction://hlinksldjump"/>
              </a:rPr>
              <a:t>* </a:t>
            </a:r>
            <a:r>
              <a:rPr lang="en-US" altLang="zh-CN" sz="1800" dirty="0" smtClean="0">
                <a:solidFill>
                  <a:prstClr val="white"/>
                </a:solidFill>
                <a:ea typeface="微软雅黑" charset="0"/>
                <a:hlinkClick r:id="rId6" action="ppaction://hlinksldjump"/>
              </a:rPr>
              <a:t>74     13 </a:t>
            </a:r>
            <a:r>
              <a:rPr lang="en-US" altLang="zh-CN" sz="1800" dirty="0">
                <a:solidFill>
                  <a:prstClr val="white"/>
                </a:solidFill>
                <a:ea typeface="微软雅黑" charset="0"/>
                <a:hlinkClick r:id="rId6" action="ppaction://hlinksldjump"/>
              </a:rPr>
              <a:t>* </a:t>
            </a:r>
            <a:r>
              <a:rPr lang="en-US" altLang="zh-CN" sz="1800" dirty="0" smtClean="0">
                <a:solidFill>
                  <a:prstClr val="white"/>
                </a:solidFill>
                <a:ea typeface="微软雅黑" charset="0"/>
                <a:hlinkClick r:id="rId6" action="ppaction://hlinksldjump"/>
              </a:rPr>
              <a:t>93     52 </a:t>
            </a:r>
            <a:r>
              <a:rPr lang="en-US" altLang="zh-CN" sz="1800" dirty="0">
                <a:solidFill>
                  <a:prstClr val="white"/>
                </a:solidFill>
                <a:ea typeface="微软雅黑" charset="0"/>
                <a:hlinkClick r:id="rId6" action="ppaction://hlinksldjump"/>
              </a:rPr>
              <a:t>* </a:t>
            </a:r>
            <a:r>
              <a:rPr lang="en-US" altLang="zh-CN" sz="1800" dirty="0" smtClean="0">
                <a:solidFill>
                  <a:prstClr val="white"/>
                </a:solidFill>
                <a:ea typeface="微软雅黑" charset="0"/>
                <a:hlinkClick r:id="rId6" action="ppaction://hlinksldjump"/>
              </a:rPr>
              <a:t>52</a:t>
            </a:r>
            <a:endParaRPr lang="en-US" altLang="zh-CN" sz="1800" dirty="0" smtClean="0">
              <a:solidFill>
                <a:prstClr val="white"/>
              </a:solidFill>
              <a:ea typeface="微软雅黑" charset="0"/>
            </a:endParaRPr>
          </a:p>
          <a:p>
            <a:pPr eaLnBrk="1" hangingPunct="1"/>
            <a:r>
              <a:rPr lang="en-US" altLang="zh-CN" sz="1800" dirty="0" smtClean="0">
                <a:solidFill>
                  <a:prstClr val="white"/>
                </a:solidFill>
                <a:ea typeface="微软雅黑" charset="0"/>
                <a:hlinkClick r:id="rId7" action="ppaction://hlinksldjump"/>
              </a:rPr>
              <a:t>93 * 97     94 * 92     89 * 97     108 * 112</a:t>
            </a:r>
            <a:endParaRPr lang="en-US" altLang="zh-CN" sz="1800" dirty="0">
              <a:solidFill>
                <a:prstClr val="white"/>
              </a:solidFill>
              <a:ea typeface="微软雅黑" charset="0"/>
            </a:endParaRPr>
          </a:p>
        </p:txBody>
      </p:sp>
      <p:sp>
        <p:nvSpPr>
          <p:cNvPr id="15" name="圆角矩形 15"/>
          <p:cNvSpPr/>
          <p:nvPr/>
        </p:nvSpPr>
        <p:spPr>
          <a:xfrm>
            <a:off x="428625" y="5250339"/>
            <a:ext cx="8358185" cy="985362"/>
          </a:xfrm>
          <a:prstGeom prst="roundRect">
            <a:avLst>
              <a:gd name="adj" fmla="val 3068"/>
            </a:avLst>
          </a:prstGeom>
          <a:solidFill>
            <a:srgbClr val="FF7209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宋体" charset="0"/>
            </a:endParaRPr>
          </a:p>
        </p:txBody>
      </p:sp>
      <p:sp>
        <p:nvSpPr>
          <p:cNvPr id="16" name="TextBox 21"/>
          <p:cNvSpPr txBox="1">
            <a:spLocks noChangeArrowheads="1"/>
          </p:cNvSpPr>
          <p:nvPr/>
        </p:nvSpPr>
        <p:spPr bwMode="auto">
          <a:xfrm>
            <a:off x="647700" y="5315426"/>
            <a:ext cx="794861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zh-CN" altLang="en-US" sz="1800" dirty="0" smtClean="0">
                <a:solidFill>
                  <a:prstClr val="white"/>
                </a:solidFill>
                <a:ea typeface="微软雅黑" charset="0"/>
              </a:rPr>
              <a:t>试着计算下面的这些式子：</a:t>
            </a:r>
            <a:endParaRPr lang="en-US" altLang="zh-CN" sz="1800" dirty="0" smtClean="0">
              <a:solidFill>
                <a:prstClr val="white"/>
              </a:solidFill>
              <a:ea typeface="微软雅黑" charset="0"/>
            </a:endParaRPr>
          </a:p>
          <a:p>
            <a:pPr eaLnBrk="1" hangingPunct="1"/>
            <a:r>
              <a:rPr lang="en-US" altLang="zh-CN" sz="1800" dirty="0" smtClean="0">
                <a:solidFill>
                  <a:prstClr val="white"/>
                </a:solidFill>
                <a:ea typeface="微软雅黑" charset="0"/>
              </a:rPr>
              <a:t>151 * 159     997 * 994     1013 * 1017</a:t>
            </a:r>
          </a:p>
        </p:txBody>
      </p:sp>
      <p:sp>
        <p:nvSpPr>
          <p:cNvPr id="21" name="矩形 18"/>
          <p:cNvSpPr/>
          <p:nvPr/>
        </p:nvSpPr>
        <p:spPr>
          <a:xfrm>
            <a:off x="428624" y="4051299"/>
            <a:ext cx="82581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乘法是多种多样的，很多时候，我们可以通过巧算，来快速得到结果。</a:t>
            </a:r>
            <a:endParaRPr lang="en-US" altLang="zh-CN" dirty="0" smtClean="0"/>
          </a:p>
          <a:p>
            <a:r>
              <a:rPr lang="zh-CN" altLang="en-US" dirty="0" smtClean="0"/>
              <a:t>常见的有：</a:t>
            </a:r>
            <a:endParaRPr lang="en-US" altLang="zh-CN" dirty="0" smtClean="0"/>
          </a:p>
          <a:p>
            <a:r>
              <a:rPr lang="zh-CN" altLang="en-US" dirty="0" smtClean="0"/>
              <a:t>乘十一，十几乘十几，尾数</a:t>
            </a:r>
            <a:r>
              <a:rPr lang="en-US" altLang="zh-CN" dirty="0" smtClean="0"/>
              <a:t>1</a:t>
            </a:r>
            <a:r>
              <a:rPr lang="zh-CN" altLang="en-US" dirty="0" smtClean="0"/>
              <a:t>相乘，</a:t>
            </a:r>
            <a:r>
              <a:rPr lang="ja-JP" altLang="en-US" dirty="0" smtClean="0"/>
              <a:t>首同末合十</a:t>
            </a:r>
            <a:r>
              <a:rPr lang="zh-CN" altLang="en-US" dirty="0" smtClean="0"/>
              <a:t>，</a:t>
            </a:r>
            <a:r>
              <a:rPr lang="ja-JP" altLang="en-US" dirty="0"/>
              <a:t>末同首合</a:t>
            </a:r>
            <a:r>
              <a:rPr lang="ja-JP" altLang="en-US" dirty="0" smtClean="0"/>
              <a:t>十</a:t>
            </a:r>
            <a:r>
              <a:rPr lang="zh-CN" altLang="en-US" dirty="0" smtClean="0"/>
              <a:t>，近整相乘等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938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5" grpId="0" animBg="1"/>
      <p:bldP spid="16" grpId="0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1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5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1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1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3730</TotalTime>
  <Words>1181</Words>
  <Application>Microsoft Office PowerPoint</Application>
  <PresentationFormat>全屏显示(4:3)</PresentationFormat>
  <Paragraphs>180</Paragraphs>
  <Slides>29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16</vt:i4>
      </vt:variant>
      <vt:variant>
        <vt:lpstr>幻灯片标题</vt:lpstr>
      </vt:variant>
      <vt:variant>
        <vt:i4>29</vt:i4>
      </vt:variant>
    </vt:vector>
  </HeadingPairs>
  <TitlesOfParts>
    <vt:vector size="45" baseType="lpstr">
      <vt:lpstr>Office Theme</vt:lpstr>
      <vt:lpstr>6_Office Theme</vt:lpstr>
      <vt:lpstr>9_Office Theme</vt:lpstr>
      <vt:lpstr>10_Office Theme</vt:lpstr>
      <vt:lpstr>17_Office Theme</vt:lpstr>
      <vt:lpstr>18_Office Theme</vt:lpstr>
      <vt:lpstr>19_Office Theme</vt:lpstr>
      <vt:lpstr>3_Office Theme</vt:lpstr>
      <vt:lpstr>4_Office Theme</vt:lpstr>
      <vt:lpstr>1_Office Theme</vt:lpstr>
      <vt:lpstr>2_Office Theme</vt:lpstr>
      <vt:lpstr>16_Office Theme</vt:lpstr>
      <vt:lpstr>5_Office Theme</vt:lpstr>
      <vt:lpstr>7_Office Theme</vt:lpstr>
      <vt:lpstr>8_Office Theme</vt:lpstr>
      <vt:lpstr>11_Office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 Hong</dc:creator>
  <cp:lastModifiedBy>Shy Song</cp:lastModifiedBy>
  <cp:revision>221</cp:revision>
  <dcterms:created xsi:type="dcterms:W3CDTF">2011-12-28T03:29:05Z</dcterms:created>
  <dcterms:modified xsi:type="dcterms:W3CDTF">2014-03-07T06:42:38Z</dcterms:modified>
</cp:coreProperties>
</file>